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71"/>
  </p:notesMasterIdLst>
  <p:sldIdLst>
    <p:sldId id="3668" r:id="rId2"/>
    <p:sldId id="3785" r:id="rId3"/>
    <p:sldId id="3819" r:id="rId4"/>
    <p:sldId id="3815" r:id="rId5"/>
    <p:sldId id="3787" r:id="rId6"/>
    <p:sldId id="3794" r:id="rId7"/>
    <p:sldId id="3795" r:id="rId8"/>
    <p:sldId id="3802" r:id="rId9"/>
    <p:sldId id="3810" r:id="rId10"/>
    <p:sldId id="3817" r:id="rId11"/>
    <p:sldId id="3788" r:id="rId12"/>
    <p:sldId id="3822" r:id="rId13"/>
    <p:sldId id="3826" r:id="rId14"/>
    <p:sldId id="3821" r:id="rId15"/>
    <p:sldId id="3811" r:id="rId16"/>
    <p:sldId id="3812" r:id="rId17"/>
    <p:sldId id="3813" r:id="rId18"/>
    <p:sldId id="3814" r:id="rId19"/>
    <p:sldId id="3818" r:id="rId20"/>
    <p:sldId id="3820" r:id="rId21"/>
    <p:sldId id="3825" r:id="rId22"/>
    <p:sldId id="3784" r:id="rId23"/>
    <p:sldId id="3672" r:id="rId24"/>
    <p:sldId id="3673" r:id="rId25"/>
    <p:sldId id="3676" r:id="rId26"/>
    <p:sldId id="3677" r:id="rId27"/>
    <p:sldId id="3679" r:id="rId28"/>
    <p:sldId id="3680" r:id="rId29"/>
    <p:sldId id="3671" r:id="rId30"/>
    <p:sldId id="3682" r:id="rId31"/>
    <p:sldId id="3683" r:id="rId32"/>
    <p:sldId id="3823" r:id="rId33"/>
    <p:sldId id="3688" r:id="rId34"/>
    <p:sldId id="3692" r:id="rId35"/>
    <p:sldId id="3694" r:id="rId36"/>
    <p:sldId id="3695" r:id="rId37"/>
    <p:sldId id="3696" r:id="rId38"/>
    <p:sldId id="3697" r:id="rId39"/>
    <p:sldId id="3698" r:id="rId40"/>
    <p:sldId id="3700" r:id="rId41"/>
    <p:sldId id="3701" r:id="rId42"/>
    <p:sldId id="3702" r:id="rId43"/>
    <p:sldId id="3704" r:id="rId44"/>
    <p:sldId id="3705" r:id="rId45"/>
    <p:sldId id="3706" r:id="rId46"/>
    <p:sldId id="3729" r:id="rId47"/>
    <p:sldId id="3707" r:id="rId48"/>
    <p:sldId id="3708" r:id="rId49"/>
    <p:sldId id="3723" r:id="rId50"/>
    <p:sldId id="3710" r:id="rId51"/>
    <p:sldId id="3722" r:id="rId52"/>
    <p:sldId id="3711" r:id="rId53"/>
    <p:sldId id="3709" r:id="rId54"/>
    <p:sldId id="3712" r:id="rId55"/>
    <p:sldId id="3714" r:id="rId56"/>
    <p:sldId id="3713" r:id="rId57"/>
    <p:sldId id="3715" r:id="rId58"/>
    <p:sldId id="3730" r:id="rId59"/>
    <p:sldId id="3716" r:id="rId60"/>
    <p:sldId id="3717" r:id="rId61"/>
    <p:sldId id="3824" r:id="rId62"/>
    <p:sldId id="3718" r:id="rId63"/>
    <p:sldId id="3721" r:id="rId64"/>
    <p:sldId id="3720" r:id="rId65"/>
    <p:sldId id="3724" r:id="rId66"/>
    <p:sldId id="3725" r:id="rId67"/>
    <p:sldId id="3726" r:id="rId68"/>
    <p:sldId id="3757" r:id="rId69"/>
    <p:sldId id="3727"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9966"/>
    <a:srgbClr val="E6E6E6"/>
    <a:srgbClr val="00B0F0"/>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2169" autoAdjust="0"/>
  </p:normalViewPr>
  <p:slideViewPr>
    <p:cSldViewPr>
      <p:cViewPr>
        <p:scale>
          <a:sx n="66" d="100"/>
          <a:sy n="66" d="100"/>
        </p:scale>
        <p:origin x="-441" y="-95"/>
      </p:cViewPr>
      <p:guideLst>
        <p:guide orient="horz" pos="2160"/>
        <p:guide pos="2880"/>
      </p:guideLst>
    </p:cSldViewPr>
  </p:slideViewPr>
  <p:outlineViewPr>
    <p:cViewPr>
      <p:scale>
        <a:sx n="33" d="100"/>
        <a:sy n="33" d="100"/>
      </p:scale>
      <p:origin x="0" y="263873"/>
    </p:cViewPr>
  </p:outlineViewPr>
  <p:notesTextViewPr>
    <p:cViewPr>
      <p:scale>
        <a:sx n="100" d="100"/>
        <a:sy n="100" d="100"/>
      </p:scale>
      <p:origin x="0" y="0"/>
    </p:cViewPr>
  </p:notesTextViewPr>
  <p:sorterViewPr>
    <p:cViewPr>
      <p:scale>
        <a:sx n="66" d="100"/>
        <a:sy n="66" d="100"/>
      </p:scale>
      <p:origin x="0" y="406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2020/4/9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45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47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2020/4/9</a:t>
            </a:fld>
            <a:endParaRPr lang="en-US" dirty="0"/>
          </a:p>
        </p:txBody>
      </p:sp>
      <p:sp>
        <p:nvSpPr>
          <p:cNvPr id="30" name="标题 29"/>
          <p:cNvSpPr>
            <a:spLocks noGrp="1"/>
          </p:cNvSpPr>
          <p:nvPr>
            <p:ph type="title"/>
          </p:nvPr>
        </p:nvSpPr>
        <p:spPr/>
        <p:txBody>
          <a:bodyPr/>
          <a:lstStyle/>
          <a:p>
            <a:r>
              <a:rPr lang="zh-CN" altLang="en-US" smtClean="0"/>
              <a:t>单击此处编辑母版标题样式</a:t>
            </a:r>
            <a:endParaRPr lang="zh-CN" altLang="en-US"/>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2020/4/9</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2020/4/9</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2020/4/9</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34953-CB40-4CE1-8557-668FB831FD19}" type="datetime1">
              <a:rPr lang="zh-CN" altLang="en-US" smtClean="0"/>
              <a:pPr/>
              <a:t>2020/4/9</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2020/4/9</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2020/4/9</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5BE1B0-1775-40E6-AE22-C292C1077788}" type="datetime1">
              <a:rPr lang="zh-CN" altLang="en-US" smtClean="0"/>
              <a:pPr/>
              <a:t>2020/4/9</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2020/4/9</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2020/4/9</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2020/4/9</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2020/4/9</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2020/4/9</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2020/4/9</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2020/4/9</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标题 1"/>
          <p:cNvSpPr>
            <a:spLocks noGrp="1"/>
          </p:cNvSpPr>
          <p:nvPr>
            <p:ph type="ctrTitle"/>
          </p:nvPr>
        </p:nvSpPr>
        <p:spPr>
          <a:xfrm>
            <a:off x="755576" y="2636913"/>
            <a:ext cx="7772400" cy="1470025"/>
          </a:xfrm>
        </p:spPr>
        <p:txBody>
          <a:bodyPr/>
          <a:lstStyle>
            <a:lvl1pPr algn="ctr">
              <a:defRPr baseline="0">
                <a:latin typeface="Arial" pitchFamily="34" charset="0"/>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2020/4/9</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2020/4/9</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2020/4/9</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2020/4/9</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2020/4/9</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2020/4/9</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2020/4/9</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2020/4/9</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6" r:id="rId23"/>
  </p:sldLayoutIdLst>
  <p:timing>
    <p:tnLst>
      <p:par>
        <p:cTn id="1" dur="indefinite" restart="never" nodeType="tmRoot"/>
      </p:par>
    </p:tnLst>
  </p:timing>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92.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xml"/><Relationship Id="rId5" Type="http://schemas.openxmlformats.org/officeDocument/2006/relationships/image" Target="../media/image126.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sz="3600" dirty="0" smtClean="0"/>
              <a:t>时钟</a:t>
            </a:r>
            <a:r>
              <a:rPr lang="zh-CN" altLang="en-US" sz="3600" dirty="0" smtClean="0"/>
              <a:t>和</a:t>
            </a:r>
            <a:r>
              <a:rPr lang="en-US" altLang="zh-CN" sz="3600" dirty="0" smtClean="0"/>
              <a:t>Reset</a:t>
            </a:r>
            <a:r>
              <a:rPr lang="zh-CN" altLang="en-US" sz="3600" dirty="0" smtClean="0"/>
              <a:t>相关的</a:t>
            </a:r>
            <a:r>
              <a:rPr lang="zh-CN" altLang="en-US" sz="3600" dirty="0" smtClean="0"/>
              <a:t>设计</a:t>
            </a:r>
            <a:endParaRPr lang="zh-CN" altLang="en-US" sz="3600"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a:t>
            </a:r>
            <a:r>
              <a:rPr lang="zh-CN" altLang="en-US" dirty="0" smtClean="0"/>
              <a:t>分析</a:t>
            </a:r>
            <a:endParaRPr lang="zh-CN" altLang="en-US" dirty="0"/>
          </a:p>
        </p:txBody>
      </p:sp>
      <p:sp>
        <p:nvSpPr>
          <p:cNvPr id="3" name="内容占位符 2"/>
          <p:cNvSpPr>
            <a:spLocks noGrp="1"/>
          </p:cNvSpPr>
          <p:nvPr>
            <p:ph idx="1"/>
          </p:nvPr>
        </p:nvSpPr>
        <p:spPr/>
        <p:txBody>
          <a:bodyPr/>
          <a:lstStyle/>
          <a:p>
            <a:pPr lvl="1"/>
            <a:r>
              <a:rPr lang="zh-CN" altLang="en-US" sz="1800" dirty="0" smtClean="0"/>
              <a:t>可通过静态时序分析而不是动态模拟的手段，来确定电路不会出现“不确定”结果，效率高，准确好</a:t>
            </a:r>
            <a:endParaRPr lang="en-US" altLang="zh-CN" sz="1800" dirty="0" smtClean="0"/>
          </a:p>
          <a:p>
            <a:pPr lvl="1"/>
            <a:r>
              <a:rPr lang="zh-CN" altLang="en-US" sz="1800" dirty="0" smtClean="0"/>
              <a:t>满足</a:t>
            </a:r>
            <a:r>
              <a:rPr lang="zh-CN" altLang="en-US" sz="1800" dirty="0" smtClean="0"/>
              <a:t>较少的几条时序约束，就可保证在正常工况下电路操作的确定性。</a:t>
            </a:r>
            <a:endParaRPr lang="en-US" altLang="zh-CN" sz="1800" dirty="0" smtClean="0"/>
          </a:p>
          <a:p>
            <a:pPr lvl="2"/>
            <a:r>
              <a:rPr lang="zh-CN" altLang="en-US" sz="1600" dirty="0" smtClean="0"/>
              <a:t>保证时序元件的下一状态能正常产生和传递，</a:t>
            </a:r>
            <a:r>
              <a:rPr lang="zh-CN" altLang="en-US" sz="1600" dirty="0" smtClean="0"/>
              <a:t>并避免</a:t>
            </a:r>
            <a:r>
              <a:rPr lang="zh-CN" altLang="en-US" sz="1600" dirty="0" smtClean="0"/>
              <a:t>亚稳态现象。</a:t>
            </a:r>
            <a:r>
              <a:rPr lang="en-US" altLang="zh-CN" sz="1600" dirty="0" smtClean="0"/>
              <a:t> </a:t>
            </a:r>
          </a:p>
          <a:p>
            <a:pPr lvl="2"/>
            <a:r>
              <a:rPr lang="zh-CN" altLang="en-US" sz="1600" dirty="0" smtClean="0"/>
              <a:t>“最长”</a:t>
            </a:r>
            <a:r>
              <a:rPr lang="zh-CN" altLang="en-US" sz="1600" dirty="0" smtClean="0"/>
              <a:t>和“最短”</a:t>
            </a:r>
            <a:r>
              <a:rPr lang="zh-CN" altLang="en-US" sz="1600" dirty="0" smtClean="0"/>
              <a:t>路径约束</a:t>
            </a:r>
            <a:endParaRPr lang="en-US" altLang="zh-CN" sz="1600" dirty="0" smtClean="0"/>
          </a:p>
          <a:p>
            <a:pPr lvl="3"/>
            <a:r>
              <a:rPr lang="zh-CN" altLang="en-US" dirty="0" smtClean="0"/>
              <a:t>时序电路中所有信号都应在存储元件进行状态变化时保持稳定有效状态</a:t>
            </a:r>
            <a:r>
              <a:rPr lang="zh-CN" altLang="en-US" sz="1100" dirty="0" smtClean="0"/>
              <a:t>。</a:t>
            </a:r>
            <a:endParaRPr lang="en-US" altLang="zh-CN" dirty="0" smtClean="0"/>
          </a:p>
          <a:p>
            <a:pPr lvl="3"/>
            <a:r>
              <a:rPr lang="zh-CN" altLang="en-US" dirty="0" smtClean="0"/>
              <a:t>“最长”</a:t>
            </a:r>
            <a:r>
              <a:rPr lang="zh-CN" altLang="en-US" dirty="0" smtClean="0"/>
              <a:t>和“最短”是电路中信号传输路径最极端的情况。如在这两个条件下电路仍能正常工作，这个电路就能正常工作</a:t>
            </a:r>
            <a:r>
              <a:rPr lang="zh-CN" altLang="en-US" dirty="0" smtClean="0"/>
              <a:t>。</a:t>
            </a:r>
            <a:endParaRPr lang="en-US" altLang="zh-CN" dirty="0" smtClean="0"/>
          </a:p>
          <a:p>
            <a:pPr lvl="2"/>
            <a:r>
              <a:rPr lang="zh-CN" altLang="en-US" sz="1600" dirty="0" smtClean="0"/>
              <a:t>多</a:t>
            </a:r>
            <a:r>
              <a:rPr lang="en-US" altLang="zh-CN" sz="1600" dirty="0" smtClean="0"/>
              <a:t>Corner Case</a:t>
            </a:r>
            <a:r>
              <a:rPr lang="zh-CN" altLang="en-US" sz="1600" dirty="0" smtClean="0"/>
              <a:t>和物理布局的考虑</a:t>
            </a:r>
            <a:endParaRPr lang="en-US" altLang="zh-CN" sz="1600" dirty="0" smtClean="0"/>
          </a:p>
          <a:p>
            <a:pPr lvl="2"/>
            <a:r>
              <a:rPr lang="zh-CN" altLang="en-US" sz="1600" dirty="0" smtClean="0"/>
              <a:t>其他的时序约束考虑</a:t>
            </a:r>
            <a:endParaRPr lang="en-US" altLang="zh-CN" sz="1600" dirty="0" smtClean="0"/>
          </a:p>
          <a:p>
            <a:pPr lvl="1"/>
            <a:r>
              <a:rPr lang="zh-CN" altLang="en-US" sz="1800" dirty="0" smtClean="0"/>
              <a:t>“时序违反” 意味着在电路级操作可能出现错误，需要进行时序修正，再次时序分析，最终达到 “时序收敛”。</a:t>
            </a:r>
            <a:endParaRPr lang="zh-CN" altLang="en-US" dirty="0"/>
          </a:p>
        </p:txBody>
      </p:sp>
      <p:grpSp>
        <p:nvGrpSpPr>
          <p:cNvPr id="4" name="组合 3"/>
          <p:cNvGrpSpPr/>
          <p:nvPr/>
        </p:nvGrpSpPr>
        <p:grpSpPr>
          <a:xfrm>
            <a:off x="467544" y="4697760"/>
            <a:ext cx="8532440" cy="2160240"/>
            <a:chOff x="0" y="4187522"/>
            <a:chExt cx="9540552" cy="2553846"/>
          </a:xfrm>
        </p:grpSpPr>
        <p:pic>
          <p:nvPicPr>
            <p:cNvPr id="5" name="Picture 3"/>
            <p:cNvPicPr>
              <a:picLocks noChangeAspect="1" noChangeArrowheads="1"/>
            </p:cNvPicPr>
            <p:nvPr/>
          </p:nvPicPr>
          <p:blipFill>
            <a:blip r:embed="rId2" cstate="print"/>
            <a:srcRect/>
            <a:stretch>
              <a:fillRect/>
            </a:stretch>
          </p:blipFill>
          <p:spPr bwMode="auto">
            <a:xfrm>
              <a:off x="4139952" y="4187522"/>
              <a:ext cx="5400600" cy="2193806"/>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0" y="4221088"/>
              <a:ext cx="4265953" cy="2520280"/>
            </a:xfrm>
            <a:prstGeom prst="rect">
              <a:avLst/>
            </a:prstGeom>
            <a:noFill/>
            <a:ln w="9525">
              <a:noFill/>
              <a:miter lim="800000"/>
              <a:headEnd/>
              <a:tailEnd/>
            </a:ln>
          </p:spPr>
        </p:pic>
      </p:grpSp>
      <p:sp>
        <p:nvSpPr>
          <p:cNvPr id="8" name="TextBox 7"/>
          <p:cNvSpPr txBox="1"/>
          <p:nvPr/>
        </p:nvSpPr>
        <p:spPr>
          <a:xfrm>
            <a:off x="4823520" y="4365104"/>
            <a:ext cx="4320480" cy="369332"/>
          </a:xfrm>
          <a:prstGeom prst="rect">
            <a:avLst/>
          </a:prstGeom>
          <a:noFill/>
        </p:spPr>
        <p:txBody>
          <a:bodyPr wrap="square" rtlCol="0">
            <a:spAutoFit/>
          </a:bodyPr>
          <a:lstStyle/>
          <a:p>
            <a:r>
              <a:rPr lang="en-US" altLang="zh-CN" dirty="0" smtClean="0">
                <a:solidFill>
                  <a:srgbClr val="FF0000"/>
                </a:solidFill>
              </a:rPr>
              <a:t>Q</a:t>
            </a:r>
            <a:r>
              <a:rPr lang="zh-CN" altLang="en-US" dirty="0" smtClean="0">
                <a:solidFill>
                  <a:srgbClr val="FF0000"/>
                </a:solidFill>
              </a:rPr>
              <a:t>：</a:t>
            </a:r>
            <a:r>
              <a:rPr lang="en-US" altLang="zh-CN" dirty="0" smtClean="0">
                <a:solidFill>
                  <a:srgbClr val="FF0000"/>
                </a:solidFill>
              </a:rPr>
              <a:t>EDA</a:t>
            </a:r>
            <a:r>
              <a:rPr lang="zh-CN" altLang="en-US" dirty="0" smtClean="0">
                <a:solidFill>
                  <a:srgbClr val="FF0000"/>
                </a:solidFill>
              </a:rPr>
              <a:t>工具是如何完成</a:t>
            </a:r>
            <a:r>
              <a:rPr lang="zh-CN" altLang="en-US" dirty="0" smtClean="0">
                <a:solidFill>
                  <a:srgbClr val="FF0000"/>
                </a:solidFill>
              </a:rPr>
              <a:t>时序</a:t>
            </a:r>
            <a:r>
              <a:rPr lang="zh-CN" altLang="en-US" dirty="0" smtClean="0">
                <a:solidFill>
                  <a:srgbClr val="FF0000"/>
                </a:solidFill>
              </a:rPr>
              <a:t>修正的</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a:t>
            </a:r>
            <a:r>
              <a:rPr lang="zh-CN" altLang="en-US" dirty="0" smtClean="0"/>
              <a:t>分析</a:t>
            </a:r>
            <a:endParaRPr lang="zh-CN" altLang="en-US" dirty="0"/>
          </a:p>
        </p:txBody>
      </p:sp>
      <p:sp>
        <p:nvSpPr>
          <p:cNvPr id="3" name="内容占位符 2"/>
          <p:cNvSpPr>
            <a:spLocks noGrp="1"/>
          </p:cNvSpPr>
          <p:nvPr>
            <p:ph idx="1"/>
          </p:nvPr>
        </p:nvSpPr>
        <p:spPr>
          <a:xfrm>
            <a:off x="467544" y="836712"/>
            <a:ext cx="8229600" cy="5328592"/>
          </a:xfrm>
        </p:spPr>
        <p:txBody>
          <a:bodyPr/>
          <a:lstStyle/>
          <a:p>
            <a:pPr lvl="1"/>
            <a:r>
              <a:rPr lang="zh-CN" altLang="en-US" sz="1800" dirty="0" smtClean="0"/>
              <a:t>时序分析和修正在</a:t>
            </a:r>
            <a:r>
              <a:rPr lang="en-US" altLang="zh-CN" sz="1800" dirty="0" smtClean="0"/>
              <a:t>RTL</a:t>
            </a:r>
            <a:r>
              <a:rPr lang="zh-CN" altLang="en-US" sz="1800" dirty="0" smtClean="0"/>
              <a:t>设计后</a:t>
            </a:r>
            <a:r>
              <a:rPr lang="zh-CN" altLang="en-US" sz="1800" dirty="0" smtClean="0"/>
              <a:t>进行。</a:t>
            </a:r>
            <a:r>
              <a:rPr lang="zh-CN" altLang="en-US" sz="1800" dirty="0" smtClean="0"/>
              <a:t>在</a:t>
            </a:r>
            <a:r>
              <a:rPr lang="en-US" altLang="zh-CN" sz="1800" dirty="0" smtClean="0"/>
              <a:t>RTL</a:t>
            </a:r>
            <a:r>
              <a:rPr lang="zh-CN" altLang="en-US" sz="1800" dirty="0" smtClean="0"/>
              <a:t>设计时，可忽略电路级正确工作条件细节，集中于更高层次的功能正确和性能指标，</a:t>
            </a:r>
            <a:r>
              <a:rPr lang="zh-CN" altLang="en-US" sz="1800" dirty="0" smtClean="0"/>
              <a:t>提高设计</a:t>
            </a:r>
            <a:r>
              <a:rPr lang="zh-CN" altLang="en-US" sz="1800" dirty="0" smtClean="0"/>
              <a:t>生产率。</a:t>
            </a:r>
            <a:endParaRPr lang="en-US" altLang="zh-CN" sz="1800" dirty="0" smtClean="0"/>
          </a:p>
          <a:p>
            <a:pPr lvl="2"/>
            <a:r>
              <a:rPr lang="zh-CN" altLang="en-US" sz="1600" dirty="0" smtClean="0"/>
              <a:t>在</a:t>
            </a:r>
            <a:r>
              <a:rPr lang="en-US" altLang="zh-CN" sz="1600" dirty="0" smtClean="0"/>
              <a:t>RTL</a:t>
            </a:r>
            <a:r>
              <a:rPr lang="zh-CN" altLang="en-US" sz="1600" dirty="0" smtClean="0"/>
              <a:t>级设计是方法学发展的结果</a:t>
            </a:r>
            <a:endParaRPr lang="en-US" altLang="zh-CN" sz="1600" dirty="0" smtClean="0"/>
          </a:p>
          <a:p>
            <a:pPr lvl="2"/>
            <a:r>
              <a:rPr lang="zh-CN" altLang="en-US" sz="1600" dirty="0" smtClean="0"/>
              <a:t>基于时序分析的原理，</a:t>
            </a:r>
            <a:r>
              <a:rPr lang="zh-CN" altLang="en-US" sz="1600" dirty="0" smtClean="0"/>
              <a:t>在</a:t>
            </a:r>
            <a:r>
              <a:rPr lang="en-US" altLang="zh-CN" sz="1600" dirty="0" smtClean="0"/>
              <a:t>RTL</a:t>
            </a:r>
            <a:r>
              <a:rPr lang="zh-CN" altLang="en-US" sz="1600" dirty="0" smtClean="0"/>
              <a:t>级设计时仍然能预估“性能”</a:t>
            </a:r>
            <a:endParaRPr lang="en-US" altLang="zh-CN" sz="1600" dirty="0" smtClean="0"/>
          </a:p>
          <a:p>
            <a:pPr lvl="1"/>
            <a:r>
              <a:rPr lang="zh-CN" altLang="en-US" dirty="0" smtClean="0"/>
              <a:t>电路级的结构和特点影响时序分析</a:t>
            </a:r>
            <a:r>
              <a:rPr lang="zh-CN" altLang="en-US" dirty="0" smtClean="0"/>
              <a:t>难度。</a:t>
            </a:r>
            <a:endParaRPr lang="en-US" altLang="zh-CN" dirty="0" smtClean="0"/>
          </a:p>
          <a:p>
            <a:pPr lvl="2"/>
            <a:r>
              <a:rPr lang="zh-CN" altLang="en-US" sz="1600" dirty="0" smtClean="0"/>
              <a:t>同步逻辑时序分析较为简单。</a:t>
            </a:r>
            <a:endParaRPr lang="en-US" altLang="zh-CN" sz="1600" dirty="0" smtClean="0"/>
          </a:p>
          <a:p>
            <a:pPr lvl="2"/>
            <a:r>
              <a:rPr lang="zh-CN" altLang="en-US" sz="1600" dirty="0" smtClean="0"/>
              <a:t>同步逻辑中单向时钟，边缘触发分析较为简单</a:t>
            </a:r>
            <a:endParaRPr lang="en-US" altLang="zh-CN" sz="1600" dirty="0" smtClean="0"/>
          </a:p>
          <a:p>
            <a:pPr lvl="1"/>
            <a:r>
              <a:rPr lang="zh-CN" altLang="en-US" sz="1800" dirty="0" smtClean="0"/>
              <a:t>当</a:t>
            </a:r>
            <a:r>
              <a:rPr lang="zh-CN" altLang="en-US" sz="1800" dirty="0" smtClean="0"/>
              <a:t>现有工具和方法无法适用时，需要主动考虑这些因素的影响，在原理和典型电路上进行储备，手动的完成设计</a:t>
            </a:r>
            <a:endParaRPr lang="en-US" altLang="zh-CN" sz="1800" dirty="0" smtClean="0"/>
          </a:p>
          <a:p>
            <a:pPr lvl="2"/>
            <a:r>
              <a:rPr lang="zh-CN" altLang="en-US" sz="1600" dirty="0" smtClean="0"/>
              <a:t>门控时钟</a:t>
            </a:r>
            <a:endParaRPr lang="en-US" altLang="zh-CN" sz="1600" dirty="0" smtClean="0"/>
          </a:p>
          <a:p>
            <a:pPr lvl="2"/>
            <a:r>
              <a:rPr lang="zh-CN" altLang="en-US" sz="1600" dirty="0" smtClean="0"/>
              <a:t>跨时钟域设计</a:t>
            </a:r>
            <a:endParaRPr lang="en-US" altLang="zh-CN" sz="1600" dirty="0" smtClean="0"/>
          </a:p>
          <a:p>
            <a:pPr lvl="2"/>
            <a:r>
              <a:rPr lang="zh-CN" altLang="en-US" sz="1600" dirty="0" smtClean="0"/>
              <a:t>。。。</a:t>
            </a:r>
            <a:endParaRPr lang="en-US" altLang="zh-CN" sz="1600" dirty="0" smtClean="0"/>
          </a:p>
          <a:p>
            <a:pPr lvl="1"/>
            <a:endParaRPr lang="en-US" altLang="zh-CN" sz="1600" dirty="0" smtClean="0"/>
          </a:p>
          <a:p>
            <a:pPr lvl="1"/>
            <a:endParaRPr lang="en-US" altLang="zh-CN" sz="1800" dirty="0" smtClean="0"/>
          </a:p>
        </p:txBody>
      </p:sp>
      <p:pic>
        <p:nvPicPr>
          <p:cNvPr id="4" name="Picture 3"/>
          <p:cNvPicPr>
            <a:picLocks noChangeAspect="1" noChangeArrowheads="1"/>
          </p:cNvPicPr>
          <p:nvPr/>
        </p:nvPicPr>
        <p:blipFill>
          <a:blip r:embed="rId2" cstate="print"/>
          <a:srcRect/>
          <a:stretch>
            <a:fillRect/>
          </a:stretch>
        </p:blipFill>
        <p:spPr bwMode="auto">
          <a:xfrm>
            <a:off x="4139952" y="4187522"/>
            <a:ext cx="5400600" cy="2193806"/>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0" y="4221088"/>
            <a:ext cx="4265953" cy="2520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组合逻辑</a:t>
            </a:r>
            <a:r>
              <a:rPr lang="zh-CN" altLang="en-US" dirty="0" smtClean="0"/>
              <a:t>的时序参数</a:t>
            </a:r>
            <a:endParaRPr lang="zh-CN" altLang="en-US" dirty="0"/>
          </a:p>
        </p:txBody>
      </p:sp>
      <p:sp>
        <p:nvSpPr>
          <p:cNvPr id="3" name="内容占位符 2"/>
          <p:cNvSpPr>
            <a:spLocks noGrp="1"/>
          </p:cNvSpPr>
          <p:nvPr>
            <p:ph idx="1"/>
          </p:nvPr>
        </p:nvSpPr>
        <p:spPr/>
        <p:txBody>
          <a:bodyPr/>
          <a:lstStyle/>
          <a:p>
            <a:r>
              <a:rPr lang="zh-CN" altLang="en-US" dirty="0" smtClean="0"/>
              <a:t>门电路和组合逻辑的传输延迟</a:t>
            </a:r>
            <a:endParaRPr lang="en-US" altLang="zh-CN" dirty="0" smtClean="0"/>
          </a:p>
          <a:p>
            <a:pPr lvl="1"/>
            <a:r>
              <a:rPr lang="zh-CN" altLang="en-US" sz="1800" dirty="0" smtClean="0"/>
              <a:t>传播</a:t>
            </a:r>
            <a:r>
              <a:rPr lang="zh-CN" altLang="en-US" sz="1800" dirty="0" smtClean="0"/>
              <a:t>延迟（</a:t>
            </a:r>
            <a:r>
              <a:rPr lang="en-US" altLang="zh-CN" sz="1800" dirty="0" smtClean="0"/>
              <a:t>Propagation delay</a:t>
            </a:r>
            <a:r>
              <a:rPr lang="zh-CN" altLang="en-US" sz="1800" dirty="0" smtClean="0"/>
              <a:t>）</a:t>
            </a:r>
            <a:r>
              <a:rPr lang="en-US" altLang="zh-CN" sz="1800" dirty="0" smtClean="0"/>
              <a:t>. </a:t>
            </a:r>
            <a:r>
              <a:rPr lang="zh-CN" altLang="en-US" sz="1800" dirty="0" smtClean="0"/>
              <a:t>输入上出现输入值直到输出稳定到最终值的</a:t>
            </a:r>
            <a:r>
              <a:rPr lang="zh-CN" altLang="en-US" sz="1800" dirty="0" smtClean="0"/>
              <a:t>时间</a:t>
            </a:r>
            <a:endParaRPr lang="en-US" altLang="zh-CN" sz="1800" dirty="0" smtClean="0"/>
          </a:p>
          <a:p>
            <a:pPr lvl="1"/>
            <a:r>
              <a:rPr lang="zh-CN" altLang="en-US" sz="1800" dirty="0" smtClean="0"/>
              <a:t>污染</a:t>
            </a:r>
            <a:r>
              <a:rPr lang="zh-CN" altLang="en-US" sz="1800" dirty="0" smtClean="0"/>
              <a:t>延迟（</a:t>
            </a:r>
            <a:r>
              <a:rPr lang="en-US" altLang="zh-CN" sz="1800" dirty="0" smtClean="0"/>
              <a:t>Contamination delay</a:t>
            </a:r>
            <a:r>
              <a:rPr lang="zh-CN" altLang="en-US" sz="1800" dirty="0" smtClean="0"/>
              <a:t>），有时也叫（输出）保留延迟，最小传输延迟，指从输入值改变直到输出值开始改变之间的惯性时间。</a:t>
            </a:r>
            <a:endParaRPr lang="en-US" altLang="zh-CN" sz="1800" dirty="0" smtClean="0"/>
          </a:p>
          <a:p>
            <a:pPr lvl="1"/>
            <a:endParaRPr lang="en-US" altLang="zh-CN" sz="1600" dirty="0" smtClean="0"/>
          </a:p>
        </p:txBody>
      </p:sp>
      <p:grpSp>
        <p:nvGrpSpPr>
          <p:cNvPr id="8" name="组合 10"/>
          <p:cNvGrpSpPr/>
          <p:nvPr/>
        </p:nvGrpSpPr>
        <p:grpSpPr>
          <a:xfrm>
            <a:off x="6084168" y="3212976"/>
            <a:ext cx="2664296" cy="1501007"/>
            <a:chOff x="683568" y="1844824"/>
            <a:chExt cx="6752431" cy="2905125"/>
          </a:xfrm>
        </p:grpSpPr>
        <p:pic>
          <p:nvPicPr>
            <p:cNvPr id="12" name="Picture 3"/>
            <p:cNvPicPr>
              <a:picLocks noChangeAspect="1" noChangeArrowheads="1"/>
            </p:cNvPicPr>
            <p:nvPr/>
          </p:nvPicPr>
          <p:blipFill>
            <a:blip r:embed="rId2" cstate="print"/>
            <a:srcRect/>
            <a:stretch>
              <a:fillRect/>
            </a:stretch>
          </p:blipFill>
          <p:spPr bwMode="auto">
            <a:xfrm>
              <a:off x="683568" y="2348880"/>
              <a:ext cx="6192688" cy="2289375"/>
            </a:xfrm>
            <a:prstGeom prst="rect">
              <a:avLst/>
            </a:prstGeom>
            <a:noFill/>
            <a:ln w="25400" cap="flat">
              <a:noFill/>
              <a:miter lim="800000"/>
              <a:headEnd/>
              <a:tailEnd/>
            </a:ln>
          </p:spPr>
        </p:pic>
        <p:pic>
          <p:nvPicPr>
            <p:cNvPr id="13" name="Picture 2"/>
            <p:cNvPicPr>
              <a:picLocks noChangeAspect="1" noChangeArrowheads="1"/>
            </p:cNvPicPr>
            <p:nvPr/>
          </p:nvPicPr>
          <p:blipFill>
            <a:blip r:embed="rId3" cstate="print"/>
            <a:srcRect/>
            <a:stretch>
              <a:fillRect/>
            </a:stretch>
          </p:blipFill>
          <p:spPr bwMode="auto">
            <a:xfrm>
              <a:off x="2987824" y="1844824"/>
              <a:ext cx="4448175" cy="2905125"/>
            </a:xfrm>
            <a:prstGeom prst="rect">
              <a:avLst/>
            </a:prstGeom>
            <a:noFill/>
            <a:ln w="9525">
              <a:noFill/>
              <a:miter lim="800000"/>
              <a:headEnd/>
              <a:tailEnd/>
            </a:ln>
          </p:spPr>
        </p:pic>
      </p:grpSp>
      <p:pic>
        <p:nvPicPr>
          <p:cNvPr id="1026" name="Picture 2"/>
          <p:cNvPicPr>
            <a:picLocks noChangeAspect="1" noChangeArrowheads="1"/>
          </p:cNvPicPr>
          <p:nvPr/>
        </p:nvPicPr>
        <p:blipFill>
          <a:blip r:embed="rId4" cstate="print"/>
          <a:srcRect/>
          <a:stretch>
            <a:fillRect/>
          </a:stretch>
        </p:blipFill>
        <p:spPr bwMode="auto">
          <a:xfrm>
            <a:off x="6156176" y="5157192"/>
            <a:ext cx="2088232" cy="1479659"/>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a:stretch>
            <a:fillRect/>
          </a:stretch>
        </p:blipFill>
        <p:spPr bwMode="auto">
          <a:xfrm>
            <a:off x="179512" y="3429000"/>
            <a:ext cx="5760640" cy="31679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组合逻辑</a:t>
            </a:r>
            <a:r>
              <a:rPr lang="zh-CN" altLang="en-US" dirty="0" smtClean="0"/>
              <a:t>的延迟与</a:t>
            </a:r>
            <a:r>
              <a:rPr lang="zh-CN" altLang="en-US" dirty="0" smtClean="0"/>
              <a:t>冒险</a:t>
            </a:r>
            <a:endParaRPr lang="zh-CN" altLang="en-US" dirty="0"/>
          </a:p>
        </p:txBody>
      </p:sp>
      <p:sp>
        <p:nvSpPr>
          <p:cNvPr id="3" name="内容占位符 2"/>
          <p:cNvSpPr>
            <a:spLocks noGrp="1"/>
          </p:cNvSpPr>
          <p:nvPr>
            <p:ph idx="1"/>
          </p:nvPr>
        </p:nvSpPr>
        <p:spPr/>
        <p:txBody>
          <a:bodyPr/>
          <a:lstStyle/>
          <a:p>
            <a:r>
              <a:rPr lang="zh-CN" altLang="en-US" sz="2000" dirty="0" smtClean="0"/>
              <a:t>组合逻辑的传输延迟</a:t>
            </a:r>
            <a:endParaRPr lang="en-US" altLang="zh-CN" sz="2000" dirty="0" smtClean="0"/>
          </a:p>
          <a:p>
            <a:pPr lvl="1"/>
            <a:r>
              <a:rPr lang="zh-CN" altLang="en-US" sz="1600" dirty="0" smtClean="0"/>
              <a:t>传播</a:t>
            </a:r>
            <a:r>
              <a:rPr lang="zh-CN" altLang="en-US" sz="1600" dirty="0" smtClean="0"/>
              <a:t>延迟（</a:t>
            </a:r>
            <a:r>
              <a:rPr lang="en-US" altLang="zh-CN" sz="1600" dirty="0" smtClean="0"/>
              <a:t>Propagation delay</a:t>
            </a:r>
            <a:r>
              <a:rPr lang="zh-CN" altLang="en-US" sz="1600" dirty="0" smtClean="0"/>
              <a:t>）</a:t>
            </a:r>
            <a:r>
              <a:rPr lang="en-US" altLang="zh-CN" sz="1600" dirty="0" smtClean="0"/>
              <a:t>. </a:t>
            </a:r>
            <a:r>
              <a:rPr lang="zh-CN" altLang="en-US" sz="1600" dirty="0" smtClean="0"/>
              <a:t>输入上出现输入值直到输出稳定到最终值的</a:t>
            </a:r>
            <a:r>
              <a:rPr lang="zh-CN" altLang="en-US" sz="1600" dirty="0" smtClean="0"/>
              <a:t>时间</a:t>
            </a:r>
            <a:endParaRPr lang="en-US" altLang="zh-CN" sz="1600" dirty="0" smtClean="0"/>
          </a:p>
          <a:p>
            <a:pPr lvl="1"/>
            <a:r>
              <a:rPr lang="zh-CN" altLang="en-US" sz="1600" dirty="0" smtClean="0"/>
              <a:t>污染</a:t>
            </a:r>
            <a:r>
              <a:rPr lang="zh-CN" altLang="en-US" sz="1600" dirty="0" smtClean="0"/>
              <a:t>延迟（</a:t>
            </a:r>
            <a:r>
              <a:rPr lang="en-US" altLang="zh-CN" sz="1600" dirty="0" smtClean="0"/>
              <a:t>Contamination delay</a:t>
            </a:r>
            <a:r>
              <a:rPr lang="zh-CN" altLang="en-US" sz="1600" dirty="0" smtClean="0"/>
              <a:t>），有时也叫（输出）保留延迟，最小传输延迟，指从输入值改变直到输出值开始改变之间的惯性时间。</a:t>
            </a:r>
            <a:endParaRPr lang="en-US" altLang="zh-CN" sz="1600" dirty="0" smtClean="0"/>
          </a:p>
          <a:p>
            <a:r>
              <a:rPr lang="zh-CN" altLang="en-US" sz="1800" dirty="0" smtClean="0"/>
              <a:t>组合逻辑的最大</a:t>
            </a:r>
            <a:r>
              <a:rPr lang="zh-CN" altLang="en-US" sz="1800" dirty="0" smtClean="0"/>
              <a:t>传输延迟和冒险</a:t>
            </a:r>
            <a:endParaRPr lang="en-US" altLang="zh-CN" sz="1800" dirty="0" smtClean="0"/>
          </a:p>
          <a:p>
            <a:pPr lvl="1"/>
            <a:r>
              <a:rPr lang="zh-CN" altLang="en-US" sz="1600" dirty="0" smtClean="0"/>
              <a:t>冒险</a:t>
            </a:r>
            <a:r>
              <a:rPr lang="zh-CN" altLang="en-US" sz="1600" dirty="0" smtClean="0"/>
              <a:t>：如果组合电路（结构）在某种输入下，输出存在毛刺，那么就说这个电路存在冒险（电路的本身性质）</a:t>
            </a:r>
            <a:r>
              <a:rPr lang="zh-CN" altLang="en-US" sz="1600" dirty="0" smtClean="0"/>
              <a:t>。</a:t>
            </a:r>
            <a:r>
              <a:rPr lang="zh-CN" altLang="en-US" sz="1800" dirty="0" smtClean="0"/>
              <a:t>产生</a:t>
            </a:r>
            <a:r>
              <a:rPr lang="zh-CN" altLang="en-US" sz="1800" dirty="0" smtClean="0"/>
              <a:t>的原因在于用门电路进行物理实现时，存在不为</a:t>
            </a:r>
            <a:r>
              <a:rPr lang="en-US" altLang="zh-CN" sz="1800" dirty="0" smtClean="0"/>
              <a:t>0</a:t>
            </a:r>
            <a:r>
              <a:rPr lang="zh-CN" altLang="en-US" sz="1800" dirty="0" smtClean="0"/>
              <a:t>的传输</a:t>
            </a:r>
            <a:r>
              <a:rPr lang="zh-CN" altLang="en-US" sz="1800" dirty="0" smtClean="0"/>
              <a:t>延时，</a:t>
            </a:r>
            <a:r>
              <a:rPr lang="zh-CN" altLang="en-US" sz="1600" dirty="0" smtClean="0"/>
              <a:t>冒险</a:t>
            </a:r>
            <a:r>
              <a:rPr lang="zh-CN" altLang="en-US" sz="1600" dirty="0" smtClean="0"/>
              <a:t>可分为静态冒险和动态冒险</a:t>
            </a:r>
            <a:r>
              <a:rPr lang="zh-CN" altLang="en-US" sz="1600" dirty="0" smtClean="0"/>
              <a:t>，</a:t>
            </a:r>
            <a:endParaRPr lang="en-US" altLang="zh-CN" sz="1600" dirty="0" smtClean="0"/>
          </a:p>
          <a:p>
            <a:pPr lvl="1"/>
            <a:r>
              <a:rPr lang="zh-CN" altLang="en-US" sz="1600" dirty="0" smtClean="0"/>
              <a:t>经过组合路径最大的传输延迟</a:t>
            </a:r>
            <a:r>
              <a:rPr lang="zh-CN" altLang="en-US" sz="1600" dirty="0" smtClean="0"/>
              <a:t>，</a:t>
            </a:r>
            <a:r>
              <a:rPr lang="zh-CN" altLang="en-US" sz="1600" dirty="0" smtClean="0"/>
              <a:t>输出稳定</a:t>
            </a:r>
            <a:r>
              <a:rPr lang="zh-CN" altLang="en-US" sz="1600" dirty="0" smtClean="0"/>
              <a:t>获得</a:t>
            </a:r>
            <a:r>
              <a:rPr lang="zh-CN" altLang="en-US" sz="1600" dirty="0" smtClean="0"/>
              <a:t>最终的组合逻辑计算结果。</a:t>
            </a:r>
            <a:endParaRPr lang="en-US" altLang="zh-CN" sz="1600" dirty="0" smtClean="0"/>
          </a:p>
          <a:p>
            <a:r>
              <a:rPr lang="zh-CN" altLang="en-US" sz="1800" dirty="0" smtClean="0"/>
              <a:t>组合逻辑</a:t>
            </a:r>
            <a:r>
              <a:rPr lang="zh-CN" altLang="en-US" sz="1800" dirty="0" smtClean="0"/>
              <a:t>的最小传输延迟</a:t>
            </a:r>
            <a:endParaRPr lang="en-US" altLang="zh-CN" sz="1800" dirty="0" smtClean="0"/>
          </a:p>
          <a:p>
            <a:pPr lvl="1"/>
            <a:r>
              <a:rPr lang="zh-CN" altLang="en-US" sz="1600" dirty="0" smtClean="0"/>
              <a:t>由于电路本征惯性，组合逻辑计算输出信号无法正确输出。</a:t>
            </a:r>
            <a:endParaRPr lang="en-US" altLang="zh-CN" sz="1600" dirty="0" smtClean="0"/>
          </a:p>
          <a:p>
            <a:endParaRPr lang="en-US" altLang="zh-CN" sz="2000" dirty="0" smtClean="0"/>
          </a:p>
          <a:p>
            <a:pPr lvl="1"/>
            <a:endParaRPr lang="en-US" altLang="zh-CN" sz="1400" dirty="0" smtClean="0"/>
          </a:p>
        </p:txBody>
      </p:sp>
      <p:grpSp>
        <p:nvGrpSpPr>
          <p:cNvPr id="6" name="组合 13"/>
          <p:cNvGrpSpPr/>
          <p:nvPr/>
        </p:nvGrpSpPr>
        <p:grpSpPr>
          <a:xfrm>
            <a:off x="0" y="4365104"/>
            <a:ext cx="9252520" cy="1884412"/>
            <a:chOff x="0" y="5157192"/>
            <a:chExt cx="9144000" cy="1308348"/>
          </a:xfrm>
        </p:grpSpPr>
        <p:grpSp>
          <p:nvGrpSpPr>
            <p:cNvPr id="7" name="组合 9"/>
            <p:cNvGrpSpPr/>
            <p:nvPr/>
          </p:nvGrpSpPr>
          <p:grpSpPr>
            <a:xfrm>
              <a:off x="5580112" y="5301208"/>
              <a:ext cx="3563888" cy="936104"/>
              <a:chOff x="395536" y="3861048"/>
              <a:chExt cx="8748464" cy="2664296"/>
            </a:xfrm>
          </p:grpSpPr>
          <p:pic>
            <p:nvPicPr>
              <p:cNvPr id="4" name="Picture 3" descr="AACXWXA0"/>
              <p:cNvPicPr>
                <a:picLocks noChangeAspect="1" noChangeArrowheads="1"/>
              </p:cNvPicPr>
              <p:nvPr/>
            </p:nvPicPr>
            <p:blipFill>
              <a:blip r:embed="rId2" cstate="print"/>
              <a:srcRect/>
              <a:stretch>
                <a:fillRect/>
              </a:stretch>
            </p:blipFill>
            <p:spPr bwMode="auto">
              <a:xfrm>
                <a:off x="4535488" y="4149080"/>
                <a:ext cx="4608512" cy="550178"/>
              </a:xfrm>
              <a:prstGeom prst="rect">
                <a:avLst/>
              </a:prstGeom>
              <a:noFill/>
            </p:spPr>
          </p:pic>
          <p:pic>
            <p:nvPicPr>
              <p:cNvPr id="5" name="Picture 3" descr="AACXWXK0"/>
              <p:cNvPicPr>
                <a:picLocks noChangeAspect="1" noChangeArrowheads="1"/>
              </p:cNvPicPr>
              <p:nvPr/>
            </p:nvPicPr>
            <p:blipFill>
              <a:blip r:embed="rId3" cstate="print"/>
              <a:srcRect/>
              <a:stretch>
                <a:fillRect/>
              </a:stretch>
            </p:blipFill>
            <p:spPr bwMode="auto">
              <a:xfrm>
                <a:off x="4716016" y="4725144"/>
                <a:ext cx="3816424" cy="1573677"/>
              </a:xfrm>
              <a:prstGeom prst="rect">
                <a:avLst/>
              </a:prstGeom>
              <a:noFill/>
            </p:spPr>
          </p:pic>
          <p:pic>
            <p:nvPicPr>
              <p:cNvPr id="17108993" name="Picture 1"/>
              <p:cNvPicPr>
                <a:picLocks noChangeAspect="1" noChangeArrowheads="1"/>
              </p:cNvPicPr>
              <p:nvPr/>
            </p:nvPicPr>
            <p:blipFill>
              <a:blip r:embed="rId4" cstate="print"/>
              <a:srcRect/>
              <a:stretch>
                <a:fillRect/>
              </a:stretch>
            </p:blipFill>
            <p:spPr bwMode="auto">
              <a:xfrm>
                <a:off x="395536" y="3861048"/>
                <a:ext cx="3620995" cy="2664296"/>
              </a:xfrm>
              <a:prstGeom prst="rect">
                <a:avLst/>
              </a:prstGeom>
              <a:noFill/>
              <a:ln w="9525">
                <a:noFill/>
                <a:miter lim="800000"/>
                <a:headEnd/>
                <a:tailEnd/>
              </a:ln>
            </p:spPr>
          </p:pic>
        </p:grpSp>
        <p:grpSp>
          <p:nvGrpSpPr>
            <p:cNvPr id="8" name="组合 10"/>
            <p:cNvGrpSpPr/>
            <p:nvPr/>
          </p:nvGrpSpPr>
          <p:grpSpPr>
            <a:xfrm>
              <a:off x="0" y="5157192"/>
              <a:ext cx="3168352" cy="1248941"/>
              <a:chOff x="683568" y="1844824"/>
              <a:chExt cx="6752431" cy="2905125"/>
            </a:xfrm>
          </p:grpSpPr>
          <p:pic>
            <p:nvPicPr>
              <p:cNvPr id="12" name="Picture 3"/>
              <p:cNvPicPr>
                <a:picLocks noChangeAspect="1" noChangeArrowheads="1"/>
              </p:cNvPicPr>
              <p:nvPr/>
            </p:nvPicPr>
            <p:blipFill>
              <a:blip r:embed="rId5" cstate="print"/>
              <a:srcRect/>
              <a:stretch>
                <a:fillRect/>
              </a:stretch>
            </p:blipFill>
            <p:spPr bwMode="auto">
              <a:xfrm>
                <a:off x="683568" y="2348880"/>
                <a:ext cx="6192688" cy="2289375"/>
              </a:xfrm>
              <a:prstGeom prst="rect">
                <a:avLst/>
              </a:prstGeom>
              <a:noFill/>
              <a:ln w="25400" cap="flat">
                <a:noFill/>
                <a:miter lim="800000"/>
                <a:headEnd/>
                <a:tailEnd/>
              </a:ln>
            </p:spPr>
          </p:pic>
          <p:pic>
            <p:nvPicPr>
              <p:cNvPr id="13" name="Picture 2"/>
              <p:cNvPicPr>
                <a:picLocks noChangeAspect="1" noChangeArrowheads="1"/>
              </p:cNvPicPr>
              <p:nvPr/>
            </p:nvPicPr>
            <p:blipFill>
              <a:blip r:embed="rId6" cstate="print"/>
              <a:srcRect/>
              <a:stretch>
                <a:fillRect/>
              </a:stretch>
            </p:blipFill>
            <p:spPr bwMode="auto">
              <a:xfrm>
                <a:off x="2987824" y="1844824"/>
                <a:ext cx="4448175" cy="2905125"/>
              </a:xfrm>
              <a:prstGeom prst="rect">
                <a:avLst/>
              </a:prstGeom>
              <a:noFill/>
              <a:ln w="9525">
                <a:noFill/>
                <a:miter lim="800000"/>
                <a:headEnd/>
                <a:tailEnd/>
              </a:ln>
            </p:spPr>
          </p:pic>
        </p:grpSp>
        <p:pic>
          <p:nvPicPr>
            <p:cNvPr id="1026" name="Picture 2"/>
            <p:cNvPicPr>
              <a:picLocks noChangeAspect="1" noChangeArrowheads="1"/>
            </p:cNvPicPr>
            <p:nvPr/>
          </p:nvPicPr>
          <p:blipFill>
            <a:blip r:embed="rId7" cstate="print"/>
            <a:srcRect/>
            <a:stretch>
              <a:fillRect/>
            </a:stretch>
          </p:blipFill>
          <p:spPr bwMode="auto">
            <a:xfrm>
              <a:off x="3131840" y="5229200"/>
              <a:ext cx="2768327" cy="123634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时序原件的时序参数和亚稳态现象</a:t>
            </a:r>
            <a:endParaRPr lang="zh-CN" altLang="en-US" dirty="0"/>
          </a:p>
        </p:txBody>
      </p:sp>
      <p:pic>
        <p:nvPicPr>
          <p:cNvPr id="5" name="Picture 3"/>
          <p:cNvPicPr>
            <a:picLocks noChangeAspect="1" noChangeArrowheads="1"/>
          </p:cNvPicPr>
          <p:nvPr/>
        </p:nvPicPr>
        <p:blipFill>
          <a:blip r:embed="rId2" cstate="print"/>
          <a:srcRect/>
          <a:stretch>
            <a:fillRect/>
          </a:stretch>
        </p:blipFill>
        <p:spPr bwMode="auto">
          <a:xfrm>
            <a:off x="5231348" y="2924944"/>
            <a:ext cx="3912652" cy="3456384"/>
          </a:xfrm>
          <a:prstGeom prst="rect">
            <a:avLst/>
          </a:prstGeom>
          <a:noFill/>
          <a:ln w="9525">
            <a:noFill/>
            <a:miter lim="800000"/>
            <a:headEnd/>
            <a:tailEnd/>
          </a:ln>
        </p:spPr>
      </p:pic>
      <p:sp>
        <p:nvSpPr>
          <p:cNvPr id="3" name="内容占位符 2"/>
          <p:cNvSpPr>
            <a:spLocks noGrp="1"/>
          </p:cNvSpPr>
          <p:nvPr>
            <p:ph idx="1"/>
          </p:nvPr>
        </p:nvSpPr>
        <p:spPr>
          <a:xfrm>
            <a:off x="395536" y="764704"/>
            <a:ext cx="4896544" cy="5328592"/>
          </a:xfrm>
        </p:spPr>
        <p:txBody>
          <a:bodyPr/>
          <a:lstStyle/>
          <a:p>
            <a:r>
              <a:rPr lang="zh-CN" altLang="en-US" sz="1600" dirty="0" smtClean="0"/>
              <a:t>时序原件的状态在</a:t>
            </a:r>
            <a:r>
              <a:rPr lang="en-US" altLang="zh-CN" sz="1600" dirty="0" smtClean="0"/>
              <a:t>Clock</a:t>
            </a:r>
            <a:r>
              <a:rPr lang="zh-CN" altLang="en-US" sz="1600" dirty="0" smtClean="0"/>
              <a:t>控制下进行转换，是否呈现出亚稳态现象，取决于输入信号、</a:t>
            </a:r>
            <a:r>
              <a:rPr lang="en-US" altLang="zh-CN" sz="1600" dirty="0" smtClean="0"/>
              <a:t>Clock</a:t>
            </a:r>
            <a:r>
              <a:rPr lang="zh-CN" altLang="en-US" sz="1600" dirty="0" smtClean="0"/>
              <a:t>信号的特征以及器件本身的特征</a:t>
            </a:r>
            <a:r>
              <a:rPr lang="zh-CN" altLang="en-US" sz="1600" dirty="0" smtClean="0"/>
              <a:t>。时序分析使用测试统计出的时序参数用于估计并避免亚稳态现象。</a:t>
            </a:r>
            <a:endParaRPr lang="en-US" altLang="zh-CN" sz="1600" dirty="0" smtClean="0"/>
          </a:p>
          <a:p>
            <a:pPr marL="360363" lvl="1" indent="-20638"/>
            <a:r>
              <a:rPr lang="zh-CN" altLang="en-US" sz="1600" dirty="0" smtClean="0"/>
              <a:t>亚稳态</a:t>
            </a:r>
            <a:r>
              <a:rPr lang="zh-CN" altLang="en-US" sz="1600" dirty="0" smtClean="0"/>
              <a:t>解决时间</a:t>
            </a:r>
            <a:r>
              <a:rPr lang="en-US" altLang="zh-CN" sz="1600" dirty="0" err="1" smtClean="0"/>
              <a:t>Tmr</a:t>
            </a:r>
            <a:r>
              <a:rPr lang="zh-CN" altLang="en-US" sz="1600" dirty="0" smtClean="0"/>
              <a:t>，跟输入变化时间与时钟的偏移之间的关系</a:t>
            </a:r>
            <a:r>
              <a:rPr lang="zh-CN" altLang="en-US" sz="1600" dirty="0" smtClean="0"/>
              <a:t>。</a:t>
            </a:r>
            <a:endParaRPr lang="en-US" altLang="zh-CN" sz="1600" dirty="0" smtClean="0"/>
          </a:p>
          <a:p>
            <a:pPr marL="360363" lvl="1" indent="-20638"/>
            <a:r>
              <a:rPr lang="zh-CN" altLang="en-US" sz="1600" dirty="0" smtClean="0"/>
              <a:t>亚稳态解决时间 </a:t>
            </a:r>
            <a:r>
              <a:rPr lang="en-US" altLang="zh-CN" sz="1600" dirty="0" err="1" smtClean="0"/>
              <a:t>Tmr</a:t>
            </a:r>
            <a:r>
              <a:rPr lang="en-US" altLang="zh-CN" sz="1600" dirty="0" smtClean="0"/>
              <a:t> &gt; </a:t>
            </a:r>
            <a:r>
              <a:rPr lang="en-US" altLang="zh-CN" sz="1600" dirty="0" err="1" smtClean="0"/>
              <a:t>Tpd</a:t>
            </a:r>
            <a:r>
              <a:rPr lang="en-US" altLang="zh-CN" sz="1600" dirty="0" smtClean="0"/>
              <a:t> </a:t>
            </a:r>
            <a:r>
              <a:rPr lang="zh-CN" altLang="en-US" sz="1600" dirty="0" smtClean="0"/>
              <a:t>可看成进入亚稳态</a:t>
            </a:r>
            <a:r>
              <a:rPr lang="zh-CN" altLang="en-US" sz="1600" dirty="0" smtClean="0"/>
              <a:t>状态</a:t>
            </a:r>
            <a:endParaRPr lang="en-US" altLang="zh-CN" sz="1600" dirty="0" smtClean="0"/>
          </a:p>
          <a:p>
            <a:pPr marL="360363" lvl="1" indent="-20638"/>
            <a:r>
              <a:rPr lang="zh-CN" altLang="en-US" sz="1600" dirty="0" smtClean="0"/>
              <a:t>数据</a:t>
            </a:r>
            <a:r>
              <a:rPr lang="zh-CN" altLang="en-US" sz="1600" dirty="0" smtClean="0"/>
              <a:t>稳定窗口覆盖状态转换窗口，时序原件</a:t>
            </a:r>
            <a:r>
              <a:rPr lang="zh-CN" altLang="en-US" sz="1600" dirty="0" smtClean="0"/>
              <a:t>的</a:t>
            </a:r>
            <a:r>
              <a:rPr lang="en-US" altLang="zh-CN" sz="1600" dirty="0" err="1" smtClean="0"/>
              <a:t>Tmr</a:t>
            </a:r>
            <a:r>
              <a:rPr lang="zh-CN" altLang="en-US" sz="1600" dirty="0" smtClean="0"/>
              <a:t>在</a:t>
            </a:r>
            <a:r>
              <a:rPr lang="zh-CN" altLang="en-US" sz="1600" dirty="0" smtClean="0"/>
              <a:t>预期之内</a:t>
            </a:r>
            <a:r>
              <a:rPr lang="en-US" altLang="zh-CN" sz="1600" dirty="0" err="1" smtClean="0"/>
              <a:t>Tpd</a:t>
            </a:r>
            <a:r>
              <a:rPr lang="zh-CN" altLang="en-US" sz="1600" dirty="0" smtClean="0"/>
              <a:t>。</a:t>
            </a:r>
            <a:endParaRPr lang="en-US" altLang="zh-CN" sz="1600" dirty="0" smtClean="0"/>
          </a:p>
          <a:p>
            <a:pPr marL="360363" lvl="1" indent="-20638"/>
            <a:r>
              <a:rPr lang="zh-CN" altLang="en-US" sz="1600" dirty="0" smtClean="0"/>
              <a:t>数据</a:t>
            </a:r>
            <a:r>
              <a:rPr lang="zh-CN" altLang="en-US" sz="1600" dirty="0" smtClean="0"/>
              <a:t>转换窗口</a:t>
            </a:r>
            <a:r>
              <a:rPr lang="en-US" altLang="zh-CN" sz="1600" dirty="0" smtClean="0"/>
              <a:t>=</a:t>
            </a:r>
            <a:r>
              <a:rPr lang="en-US" altLang="zh-CN" sz="1600" dirty="0" err="1" smtClean="0"/>
              <a:t>Tsetup+Thold</a:t>
            </a:r>
            <a:endParaRPr lang="en-US" altLang="zh-CN" sz="1600" dirty="0" smtClean="0"/>
          </a:p>
          <a:p>
            <a:pPr marL="360363" lvl="1" indent="-20638"/>
            <a:r>
              <a:rPr lang="zh-CN" altLang="en-US" sz="1600" dirty="0" smtClean="0"/>
              <a:t>在</a:t>
            </a:r>
            <a:r>
              <a:rPr lang="zh-CN" altLang="en-US" sz="1600" dirty="0" smtClean="0"/>
              <a:t>违反时序条件时</a:t>
            </a:r>
            <a:r>
              <a:rPr lang="en-US" altLang="zh-CN" sz="1600" dirty="0" smtClean="0"/>
              <a:t>,</a:t>
            </a:r>
            <a:r>
              <a:rPr lang="zh-CN" altLang="en-US" sz="1600" dirty="0" smtClean="0"/>
              <a:t>可以看出</a:t>
            </a:r>
            <a:r>
              <a:rPr lang="en-US" altLang="zh-CN" sz="1600" dirty="0" err="1" smtClean="0"/>
              <a:t>Tmr</a:t>
            </a:r>
            <a:r>
              <a:rPr lang="zh-CN" altLang="en-US" sz="1600" dirty="0" smtClean="0"/>
              <a:t>急剧上升可能远远大于</a:t>
            </a:r>
            <a:r>
              <a:rPr lang="en-US" altLang="zh-CN" sz="1600" dirty="0" err="1" smtClean="0"/>
              <a:t>Tpd</a:t>
            </a:r>
            <a:r>
              <a:rPr lang="en-US" altLang="zh-CN" sz="1600" dirty="0" smtClean="0"/>
              <a:t> </a:t>
            </a:r>
            <a:r>
              <a:rPr lang="zh-CN" altLang="en-US" sz="1600" dirty="0" smtClean="0"/>
              <a:t>，这时电路行为将跟手册不一致，出现非预期效果。</a:t>
            </a:r>
            <a:endParaRPr lang="en-US" altLang="zh-CN" sz="1600" dirty="0" smtClean="0"/>
          </a:p>
          <a:p>
            <a:pPr marL="360363" lvl="1" indent="-20638"/>
            <a:r>
              <a:rPr lang="zh-CN" altLang="en-US" sz="1600" dirty="0" smtClean="0"/>
              <a:t>通过</a:t>
            </a:r>
            <a:r>
              <a:rPr lang="zh-CN" altLang="en-US" sz="1600" dirty="0" smtClean="0"/>
              <a:t>引入时序参数，简单的确保输入数据的稳定窗口完全覆盖，状态转换时转化窗口，可避免亚阈值</a:t>
            </a:r>
            <a:r>
              <a:rPr lang="zh-CN" altLang="en-US" sz="1600" dirty="0" smtClean="0"/>
              <a:t>现象</a:t>
            </a:r>
            <a:endParaRPr lang="en-US" altLang="zh-CN" sz="1600" dirty="0" smtClean="0"/>
          </a:p>
          <a:p>
            <a:pPr marL="360363" lvl="1" indent="-20638"/>
            <a:r>
              <a:rPr lang="zh-CN" altLang="en-US" sz="1600" dirty="0" smtClean="0"/>
              <a:t>时序参数是在特定条件下</a:t>
            </a:r>
            <a:r>
              <a:rPr lang="zh-CN" altLang="en-US" sz="1600" dirty="0" smtClean="0"/>
              <a:t>测量结果，</a:t>
            </a:r>
            <a:r>
              <a:rPr lang="zh-CN" altLang="en-US" sz="1600" dirty="0" smtClean="0"/>
              <a:t>可能跟实际工作情况不</a:t>
            </a:r>
            <a:r>
              <a:rPr lang="zh-CN" altLang="en-US" sz="1600" dirty="0" smtClean="0"/>
              <a:t>符合。输入信号</a:t>
            </a:r>
            <a:r>
              <a:rPr lang="zh-CN" altLang="en-US" sz="1600" dirty="0" smtClean="0"/>
              <a:t>，</a:t>
            </a:r>
            <a:r>
              <a:rPr lang="en-US" altLang="zh-CN" sz="1600" dirty="0" smtClean="0"/>
              <a:t>Clock</a:t>
            </a:r>
            <a:r>
              <a:rPr lang="zh-CN" altLang="en-US" sz="1600" dirty="0" smtClean="0"/>
              <a:t>信号的电平、驱动能力、时间参数可能跟测试条件不符合。</a:t>
            </a:r>
            <a:endParaRPr lang="en-US" altLang="zh-CN" sz="1400" dirty="0" smtClean="0"/>
          </a:p>
          <a:p>
            <a:pPr marL="360363" lvl="1" indent="-20638"/>
            <a:r>
              <a:rPr lang="zh-CN" altLang="en-US" sz="1600" dirty="0" smtClean="0"/>
              <a:t>时序分析和时序修正可避免</a:t>
            </a:r>
            <a:r>
              <a:rPr lang="zh-CN" altLang="en-US" sz="1600" dirty="0" smtClean="0"/>
              <a:t>亚稳态，保证状态正确</a:t>
            </a:r>
            <a:r>
              <a:rPr lang="zh-CN" altLang="en-US" sz="1600" dirty="0" smtClean="0"/>
              <a:t>传递</a:t>
            </a:r>
            <a:endParaRPr lang="en-US" altLang="zh-CN" sz="1400" dirty="0" smtClean="0"/>
          </a:p>
          <a:p>
            <a:pPr lvl="1"/>
            <a:endParaRPr lang="en-US" altLang="zh-CN" sz="1800" dirty="0" smtClean="0"/>
          </a:p>
          <a:p>
            <a:endParaRPr lang="zh-CN" altLang="en-US" sz="18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a:t>
            </a:r>
            <a:r>
              <a:rPr lang="zh-CN" altLang="en-US" dirty="0" smtClean="0"/>
              <a:t>的时序符号</a:t>
            </a:r>
            <a:endParaRPr lang="zh-CN" altLang="en-US" dirty="0"/>
          </a:p>
        </p:txBody>
      </p:sp>
      <p:sp>
        <p:nvSpPr>
          <p:cNvPr id="3" name="内容占位符 2"/>
          <p:cNvSpPr>
            <a:spLocks noGrp="1"/>
          </p:cNvSpPr>
          <p:nvPr>
            <p:ph idx="1"/>
          </p:nvPr>
        </p:nvSpPr>
        <p:spPr/>
        <p:txBody>
          <a:bodyPr/>
          <a:lstStyle/>
          <a:p>
            <a:endParaRPr lang="zh-CN" altLang="en-US"/>
          </a:p>
        </p:txBody>
      </p:sp>
      <p:pic>
        <p:nvPicPr>
          <p:cNvPr id="17714178" name="Picture 2"/>
          <p:cNvPicPr>
            <a:picLocks noChangeAspect="1" noChangeArrowheads="1"/>
          </p:cNvPicPr>
          <p:nvPr/>
        </p:nvPicPr>
        <p:blipFill>
          <a:blip r:embed="rId2" cstate="print"/>
          <a:srcRect/>
          <a:stretch>
            <a:fillRect/>
          </a:stretch>
        </p:blipFill>
        <p:spPr bwMode="auto">
          <a:xfrm>
            <a:off x="395536" y="764704"/>
            <a:ext cx="8367498" cy="5487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202" name="Picture 2"/>
          <p:cNvPicPr>
            <a:picLocks noChangeAspect="1" noChangeArrowheads="1"/>
          </p:cNvPicPr>
          <p:nvPr/>
        </p:nvPicPr>
        <p:blipFill>
          <a:blip r:embed="rId2" cstate="print"/>
          <a:srcRect/>
          <a:stretch>
            <a:fillRect/>
          </a:stretch>
        </p:blipFill>
        <p:spPr bwMode="auto">
          <a:xfrm>
            <a:off x="5148064" y="836712"/>
            <a:ext cx="3456384" cy="3706758"/>
          </a:xfrm>
          <a:prstGeom prst="rect">
            <a:avLst/>
          </a:prstGeom>
          <a:noFill/>
          <a:ln w="9525">
            <a:noFill/>
            <a:miter lim="800000"/>
            <a:headEnd/>
            <a:tailEnd/>
          </a:ln>
        </p:spPr>
      </p:pic>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980728"/>
            <a:ext cx="4762872" cy="5472608"/>
          </a:xfrm>
        </p:spPr>
        <p:txBody>
          <a:bodyPr/>
          <a:lstStyle/>
          <a:p>
            <a:r>
              <a:rPr lang="zh-CN" altLang="en-US" dirty="0" smtClean="0"/>
              <a:t>在时序分析中常用的参数</a:t>
            </a:r>
            <a:endParaRPr lang="en-US" altLang="zh-CN" dirty="0" smtClean="0"/>
          </a:p>
          <a:p>
            <a:pPr lvl="1"/>
            <a:r>
              <a:rPr lang="en-US" altLang="zh-CN" sz="1600" dirty="0" err="1" smtClean="0"/>
              <a:t>t</a:t>
            </a:r>
            <a:r>
              <a:rPr lang="en-US" altLang="zh-CN" sz="1600" baseline="-25000" dirty="0" err="1" smtClean="0"/>
              <a:t>pd</a:t>
            </a:r>
            <a:r>
              <a:rPr lang="en-US" altLang="zh-CN" sz="1600" dirty="0" smtClean="0"/>
              <a:t> </a:t>
            </a:r>
            <a:r>
              <a:rPr lang="zh-CN" altLang="en-US" sz="1600" dirty="0" smtClean="0"/>
              <a:t>传播延迟（</a:t>
            </a:r>
            <a:r>
              <a:rPr lang="en-US" altLang="zh-CN" sz="1600" dirty="0" smtClean="0"/>
              <a:t>Propagation delay</a:t>
            </a:r>
            <a:r>
              <a:rPr lang="zh-CN" altLang="en-US" sz="1600" dirty="0" smtClean="0"/>
              <a:t>）</a:t>
            </a:r>
            <a:r>
              <a:rPr lang="en-US" altLang="zh-CN" sz="1600" dirty="0" smtClean="0"/>
              <a:t>. </a:t>
            </a:r>
            <a:r>
              <a:rPr lang="zh-CN" altLang="en-US" sz="1600" dirty="0" smtClean="0"/>
              <a:t>输入上出现输入值直到输出稳定到最终值的时间</a:t>
            </a:r>
            <a:endParaRPr lang="en-US" altLang="zh-CN" sz="1600" dirty="0" smtClean="0"/>
          </a:p>
          <a:p>
            <a:pPr lvl="1"/>
            <a:r>
              <a:rPr lang="en-US" altLang="zh-CN" sz="1600" dirty="0" err="1" smtClean="0"/>
              <a:t>t</a:t>
            </a:r>
            <a:r>
              <a:rPr lang="en-US" altLang="zh-CN" sz="1600" baseline="-25000" dirty="0" err="1" smtClean="0"/>
              <a:t>cd</a:t>
            </a:r>
            <a:r>
              <a:rPr lang="zh-CN" altLang="en-US" sz="1600" dirty="0" smtClean="0"/>
              <a:t>污染延迟（</a:t>
            </a:r>
            <a:r>
              <a:rPr lang="en-US" altLang="zh-CN" sz="1600" dirty="0" smtClean="0"/>
              <a:t>Contamination delay</a:t>
            </a:r>
            <a:r>
              <a:rPr lang="zh-CN" altLang="en-US" sz="1600" dirty="0" smtClean="0"/>
              <a:t>），有时也叫（输出）保留延迟，最小传输延迟，指从输入值改变直到输出值开始改变之间的惯性时间。</a:t>
            </a:r>
            <a:endParaRPr lang="en-US" altLang="zh-CN" sz="1600" dirty="0" smtClean="0"/>
          </a:p>
          <a:p>
            <a:pPr lvl="1"/>
            <a:r>
              <a:rPr lang="zh-CN" altLang="zh-CN" sz="1600" dirty="0" smtClean="0"/>
              <a:t>t</a:t>
            </a:r>
            <a:r>
              <a:rPr lang="zh-CN" altLang="zh-CN" sz="1600" baseline="-25000" dirty="0" smtClean="0"/>
              <a:t>su</a:t>
            </a:r>
            <a:r>
              <a:rPr lang="en-US" altLang="zh-CN" sz="1600" dirty="0" smtClean="0"/>
              <a:t>  Setup</a:t>
            </a:r>
            <a:r>
              <a:rPr lang="zh-CN" altLang="zh-CN" sz="1600" dirty="0" smtClean="0"/>
              <a:t>时间。在活动时钟沿前</a:t>
            </a:r>
            <a:r>
              <a:rPr lang="zh-CN" altLang="en-US" sz="1600" dirty="0" smtClean="0"/>
              <a:t>来临前，记忆原件的输入需要保持稳定的时间</a:t>
            </a:r>
            <a:r>
              <a:rPr lang="zh-CN" altLang="zh-CN" sz="1600" dirty="0" smtClean="0"/>
              <a:t>。</a:t>
            </a:r>
            <a:endParaRPr lang="en-US" altLang="zh-CN" sz="1600" dirty="0" smtClean="0"/>
          </a:p>
          <a:p>
            <a:pPr lvl="1"/>
            <a:r>
              <a:rPr lang="en-US" altLang="zh-CN" sz="1600" dirty="0" err="1" smtClean="0"/>
              <a:t>t</a:t>
            </a:r>
            <a:r>
              <a:rPr lang="en-US" altLang="zh-CN" sz="1600" baseline="-25000" dirty="0" err="1" smtClean="0"/>
              <a:t>ho</a:t>
            </a:r>
            <a:r>
              <a:rPr lang="en-US" altLang="zh-CN" sz="1600" baseline="-25000" dirty="0" smtClean="0"/>
              <a:t>  </a:t>
            </a:r>
            <a:r>
              <a:rPr lang="en-US" altLang="zh-CN" sz="1600" dirty="0" smtClean="0"/>
              <a:t>hold</a:t>
            </a:r>
            <a:r>
              <a:rPr lang="zh-CN" altLang="en-US" sz="1600" dirty="0" smtClean="0"/>
              <a:t>时间，</a:t>
            </a:r>
            <a:r>
              <a:rPr lang="zh-CN" altLang="zh-CN" sz="1600" dirty="0" smtClean="0"/>
              <a:t>在活动</a:t>
            </a:r>
            <a:r>
              <a:rPr lang="zh-CN" altLang="en-US" sz="1600" dirty="0" smtClean="0"/>
              <a:t>时</a:t>
            </a:r>
            <a:r>
              <a:rPr lang="zh-CN" altLang="zh-CN" sz="1600" dirty="0" smtClean="0"/>
              <a:t>钟边沿</a:t>
            </a:r>
            <a:r>
              <a:rPr lang="zh-CN" altLang="en-US" sz="1600" dirty="0" smtClean="0"/>
              <a:t>来临后，记忆原件的输入需要保持稳定的时间。</a:t>
            </a:r>
            <a:endParaRPr lang="en-US" altLang="zh-CN" sz="1600" dirty="0" smtClean="0"/>
          </a:p>
          <a:p>
            <a:pPr lvl="2"/>
            <a:r>
              <a:rPr lang="zh-CN" altLang="en-US" sz="1400" dirty="0" smtClean="0"/>
              <a:t>违反</a:t>
            </a:r>
            <a:r>
              <a:rPr lang="en-US" altLang="zh-CN" sz="1400" dirty="0" smtClean="0"/>
              <a:t>Setup/hold</a:t>
            </a:r>
            <a:r>
              <a:rPr lang="zh-CN" altLang="en-US" sz="1400" dirty="0" smtClean="0"/>
              <a:t>时间，会产生亚稳态。</a:t>
            </a:r>
            <a:endParaRPr lang="en-US" altLang="zh-CN" sz="1400" dirty="0" smtClean="0"/>
          </a:p>
          <a:p>
            <a:pPr lvl="1"/>
            <a:r>
              <a:rPr lang="en-US" altLang="zh-CN" sz="1600" dirty="0" err="1" smtClean="0"/>
              <a:t>t</a:t>
            </a:r>
            <a:r>
              <a:rPr lang="en-US" altLang="zh-CN" sz="1600" baseline="-25000" dirty="0" err="1" smtClean="0"/>
              <a:t>clk</a:t>
            </a:r>
            <a:r>
              <a:rPr lang="en-US" altLang="zh-CN" sz="1600" baseline="-25000" dirty="0" smtClean="0"/>
              <a:t> hi</a:t>
            </a:r>
            <a:r>
              <a:rPr lang="en-US" altLang="zh-CN" sz="1600" dirty="0" smtClean="0"/>
              <a:t> </a:t>
            </a:r>
            <a:r>
              <a:rPr lang="en-US" altLang="zh-CN" sz="1600" dirty="0" err="1" smtClean="0"/>
              <a:t>t</a:t>
            </a:r>
            <a:r>
              <a:rPr lang="en-US" altLang="zh-CN" sz="1600" baseline="-25000" dirty="0" err="1" smtClean="0"/>
              <a:t>clk</a:t>
            </a:r>
            <a:r>
              <a:rPr lang="en-US" altLang="zh-CN" sz="1600" baseline="-25000" dirty="0" smtClean="0"/>
              <a:t> lo</a:t>
            </a:r>
            <a:r>
              <a:rPr lang="zh-CN" altLang="en-US" sz="1600" dirty="0" smtClean="0"/>
              <a:t> </a:t>
            </a:r>
            <a:r>
              <a:rPr lang="en-US" altLang="zh-CN" sz="1600" dirty="0" err="1" smtClean="0"/>
              <a:t>t</a:t>
            </a:r>
            <a:r>
              <a:rPr lang="en-US" altLang="zh-CN" sz="1600" baseline="-25000" dirty="0" err="1" smtClean="0"/>
              <a:t>clk</a:t>
            </a:r>
            <a:r>
              <a:rPr lang="en-US" altLang="zh-CN" sz="1600" baseline="-25000" dirty="0" smtClean="0"/>
              <a:t> </a:t>
            </a:r>
            <a:r>
              <a:rPr lang="en-US" altLang="zh-CN" sz="1600" baseline="-25000" dirty="0" err="1" smtClean="0"/>
              <a:t>fa</a:t>
            </a:r>
            <a:r>
              <a:rPr lang="en-US" altLang="zh-CN" sz="1600" dirty="0" smtClean="0"/>
              <a:t> </a:t>
            </a:r>
            <a:r>
              <a:rPr lang="en-US" altLang="zh-CN" sz="1600" dirty="0" err="1" smtClean="0"/>
              <a:t>t</a:t>
            </a:r>
            <a:r>
              <a:rPr lang="en-US" altLang="zh-CN" sz="1600" baseline="-25000" dirty="0" err="1" smtClean="0"/>
              <a:t>clk</a:t>
            </a:r>
            <a:r>
              <a:rPr lang="en-US" altLang="zh-CN" sz="1600" baseline="-25000" dirty="0" smtClean="0"/>
              <a:t> </a:t>
            </a:r>
            <a:r>
              <a:rPr lang="en-US" altLang="zh-CN" sz="1600" baseline="-25000" dirty="0" err="1" smtClean="0"/>
              <a:t>ri</a:t>
            </a:r>
            <a:r>
              <a:rPr lang="en-US" altLang="zh-CN" sz="1600" baseline="-25000" dirty="0" smtClean="0"/>
              <a:t> </a:t>
            </a:r>
            <a:r>
              <a:rPr lang="zh-CN" altLang="en-US" sz="1600" dirty="0" smtClean="0"/>
              <a:t>时钟的高电平时间，低电平时间，上升沿时间，下降沿时间</a:t>
            </a:r>
            <a:endParaRPr lang="en-US" altLang="zh-CN" sz="1600" dirty="0" smtClean="0"/>
          </a:p>
          <a:p>
            <a:pPr lvl="1"/>
            <a:r>
              <a:rPr lang="en-US" altLang="zh-CN" sz="1600" dirty="0" err="1" smtClean="0"/>
              <a:t>t</a:t>
            </a:r>
            <a:r>
              <a:rPr lang="en-US" altLang="zh-CN" sz="1600" baseline="-25000" dirty="0" err="1" smtClean="0"/>
              <a:t>id</a:t>
            </a:r>
            <a:r>
              <a:rPr lang="en-US" altLang="zh-CN" sz="1600" dirty="0" smtClean="0"/>
              <a:t> </a:t>
            </a:r>
            <a:r>
              <a:rPr lang="zh-CN" altLang="en-US" sz="1600" dirty="0" smtClean="0"/>
              <a:t>插入延迟（</a:t>
            </a:r>
            <a:r>
              <a:rPr lang="en-US" altLang="zh-CN" sz="1600" dirty="0" smtClean="0"/>
              <a:t>Insertion delay</a:t>
            </a:r>
            <a:r>
              <a:rPr lang="zh-CN" altLang="en-US" sz="1600" dirty="0" smtClean="0"/>
              <a:t>）。当给定（子）电路插入信号的传播路径后造成的额外延迟</a:t>
            </a:r>
            <a:endParaRPr lang="en-US" altLang="zh-CN" sz="1600" dirty="0" smtClean="0"/>
          </a:p>
          <a:p>
            <a:pPr lvl="2"/>
            <a:r>
              <a:rPr lang="zh-CN" altLang="en-US" sz="1400" dirty="0" smtClean="0"/>
              <a:t>对于组合电路，插入延迟等于最长的路径延迟，</a:t>
            </a:r>
            <a:r>
              <a:rPr lang="en-US" altLang="zh-CN" sz="1400" dirty="0" err="1" smtClean="0"/>
              <a:t>t</a:t>
            </a:r>
            <a:r>
              <a:rPr lang="en-US" altLang="zh-CN" sz="1400" baseline="-25000" dirty="0" err="1" smtClean="0"/>
              <a:t>id</a:t>
            </a:r>
            <a:r>
              <a:rPr lang="en-US" altLang="zh-CN" sz="1400" baseline="-25000" dirty="0" smtClean="0"/>
              <a:t> c</a:t>
            </a:r>
            <a:r>
              <a:rPr lang="en-US" altLang="zh-CN" sz="1400" dirty="0" smtClean="0"/>
              <a:t> = max</a:t>
            </a:r>
            <a:r>
              <a:rPr lang="zh-CN" altLang="en-US" sz="1400" dirty="0" smtClean="0"/>
              <a:t>（</a:t>
            </a:r>
            <a:r>
              <a:rPr lang="en-US" altLang="zh-CN" sz="1400" dirty="0" err="1" smtClean="0"/>
              <a:t>t</a:t>
            </a:r>
            <a:r>
              <a:rPr lang="en-US" altLang="zh-CN" sz="1400" baseline="-25000" dirty="0" err="1" smtClean="0"/>
              <a:t>pd</a:t>
            </a:r>
            <a:r>
              <a:rPr lang="en-US" altLang="zh-CN" sz="1400" baseline="-25000" dirty="0" smtClean="0"/>
              <a:t> c</a:t>
            </a:r>
            <a:r>
              <a:rPr lang="zh-CN" altLang="en-US" sz="1400" dirty="0" smtClean="0"/>
              <a:t>）</a:t>
            </a:r>
            <a:r>
              <a:rPr lang="en-US" altLang="zh-CN" sz="1400" dirty="0" smtClean="0"/>
              <a:t>= </a:t>
            </a:r>
            <a:r>
              <a:rPr lang="en-US" altLang="zh-CN" sz="1400" dirty="0" err="1" smtClean="0"/>
              <a:t>tc</a:t>
            </a:r>
            <a:r>
              <a:rPr lang="zh-CN" altLang="en-US" sz="1400" dirty="0" smtClean="0"/>
              <a:t>。</a:t>
            </a:r>
            <a:endParaRPr lang="en-US" altLang="zh-CN" sz="1400" dirty="0" smtClean="0"/>
          </a:p>
          <a:p>
            <a:pPr lvl="2"/>
            <a:r>
              <a:rPr lang="zh-CN" altLang="en-US" sz="1400" dirty="0" smtClean="0"/>
              <a:t>对于触发器，</a:t>
            </a:r>
            <a:r>
              <a:rPr lang="en-US" altLang="zh-CN" sz="1400" dirty="0" err="1" smtClean="0"/>
              <a:t>t</a:t>
            </a:r>
            <a:r>
              <a:rPr lang="en-US" altLang="zh-CN" sz="1400" baseline="-25000" dirty="0" err="1" smtClean="0"/>
              <a:t>id</a:t>
            </a:r>
            <a:r>
              <a:rPr lang="en-US" altLang="zh-CN" sz="1400" baseline="-25000" dirty="0" smtClean="0"/>
              <a:t> ff</a:t>
            </a:r>
            <a:r>
              <a:rPr lang="en-US" altLang="zh-CN" sz="1400" dirty="0" smtClean="0"/>
              <a:t> = </a:t>
            </a:r>
            <a:r>
              <a:rPr lang="en-US" altLang="zh-CN" sz="1400" dirty="0" err="1" smtClean="0"/>
              <a:t>t</a:t>
            </a:r>
            <a:r>
              <a:rPr lang="en-US" altLang="zh-CN" sz="1400" baseline="-25000" dirty="0" err="1" smtClean="0"/>
              <a:t>su</a:t>
            </a:r>
            <a:r>
              <a:rPr lang="en-US" altLang="zh-CN" sz="1400" baseline="-25000" dirty="0" smtClean="0"/>
              <a:t> ff</a:t>
            </a:r>
            <a:r>
              <a:rPr lang="en-US" altLang="zh-CN" sz="1400" dirty="0" smtClean="0"/>
              <a:t> + </a:t>
            </a:r>
            <a:r>
              <a:rPr lang="en-US" altLang="zh-CN" sz="1400" dirty="0" err="1" smtClean="0"/>
              <a:t>t</a:t>
            </a:r>
            <a:r>
              <a:rPr lang="en-US" altLang="zh-CN" sz="1400" baseline="-25000" dirty="0" err="1" smtClean="0"/>
              <a:t>pd</a:t>
            </a:r>
            <a:r>
              <a:rPr lang="en-US" altLang="zh-CN" sz="1400" baseline="-25000" dirty="0" smtClean="0"/>
              <a:t> ff</a:t>
            </a:r>
            <a:r>
              <a:rPr lang="en-US" altLang="zh-CN" sz="1400" dirty="0" smtClean="0"/>
              <a:t> = </a:t>
            </a:r>
            <a:r>
              <a:rPr lang="en-US" altLang="zh-CN" sz="1400" dirty="0" err="1" smtClean="0"/>
              <a:t>t</a:t>
            </a:r>
            <a:r>
              <a:rPr lang="en-US" altLang="zh-CN" sz="1400" baseline="-25000" dirty="0" err="1" smtClean="0"/>
              <a:t>ff</a:t>
            </a:r>
            <a:endParaRPr lang="en-US" altLang="zh-CN" sz="1400" baseline="-25000" dirty="0" smtClean="0"/>
          </a:p>
          <a:p>
            <a:pPr lvl="1"/>
            <a:r>
              <a:rPr lang="zh-CN" altLang="en-US" sz="1600" dirty="0" smtClean="0"/>
              <a:t>其他时序参数和关系见</a:t>
            </a:r>
            <a:r>
              <a:rPr lang="en-US" altLang="zh-CN" sz="1600" dirty="0" smtClean="0"/>
              <a:t>Book1</a:t>
            </a:r>
            <a:r>
              <a:rPr lang="zh-CN" altLang="en-US" sz="1600" dirty="0" smtClean="0"/>
              <a:t>的附录</a:t>
            </a:r>
            <a:r>
              <a:rPr lang="en-US" altLang="zh-CN" sz="1600" dirty="0" smtClean="0"/>
              <a:t>A.6</a:t>
            </a:r>
            <a:r>
              <a:rPr lang="zh-CN" altLang="zh-CN" sz="1600" dirty="0" smtClean="0"/>
              <a:t/>
            </a:r>
            <a:br>
              <a:rPr lang="zh-CN" altLang="zh-CN" sz="1600" dirty="0" smtClean="0"/>
            </a:br>
            <a:endParaRPr lang="zh-CN" altLang="en-US" sz="16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实际时钟偏离与理想时钟</a:t>
            </a:r>
            <a:endParaRPr lang="zh-CN" altLang="en-US" dirty="0"/>
          </a:p>
        </p:txBody>
      </p:sp>
      <p:sp>
        <p:nvSpPr>
          <p:cNvPr id="3" name="内容占位符 2"/>
          <p:cNvSpPr>
            <a:spLocks noGrp="1"/>
          </p:cNvSpPr>
          <p:nvPr>
            <p:ph idx="1"/>
          </p:nvPr>
        </p:nvSpPr>
        <p:spPr>
          <a:xfrm>
            <a:off x="457200" y="980728"/>
            <a:ext cx="4978896" cy="5328592"/>
          </a:xfrm>
        </p:spPr>
        <p:txBody>
          <a:bodyPr/>
          <a:lstStyle/>
          <a:p>
            <a:r>
              <a:rPr lang="zh-CN" altLang="en-US" dirty="0" smtClean="0"/>
              <a:t>在实际芯片里，许多原因会导致实际时钟偏离于理想时钟：</a:t>
            </a:r>
          </a:p>
          <a:p>
            <a:pPr lvl="1"/>
            <a:r>
              <a:rPr lang="zh-CN" altLang="en-US" dirty="0" smtClean="0"/>
              <a:t>扇出和负载电容分布不均匀</a:t>
            </a:r>
            <a:endParaRPr lang="en-US" altLang="zh-CN" dirty="0" smtClean="0"/>
          </a:p>
          <a:p>
            <a:pPr lvl="1"/>
            <a:r>
              <a:rPr lang="zh-CN" altLang="en-US" dirty="0" smtClean="0"/>
              <a:t>分支不均匀</a:t>
            </a:r>
            <a:endParaRPr lang="en-US" altLang="zh-CN" dirty="0" smtClean="0"/>
          </a:p>
          <a:p>
            <a:pPr lvl="1"/>
            <a:r>
              <a:rPr lang="zh-CN" altLang="en-US" dirty="0" smtClean="0"/>
              <a:t>时钟</a:t>
            </a:r>
            <a:r>
              <a:rPr lang="en-US" altLang="zh-CN" dirty="0" smtClean="0"/>
              <a:t>Buffer</a:t>
            </a:r>
            <a:r>
              <a:rPr lang="zh-CN" altLang="en-US" dirty="0" smtClean="0"/>
              <a:t>的驱动强度和特性不同</a:t>
            </a:r>
          </a:p>
          <a:p>
            <a:pPr lvl="1"/>
            <a:r>
              <a:rPr lang="zh-CN" altLang="en-US" dirty="0" smtClean="0"/>
              <a:t>不同的连线长度和寄生效应</a:t>
            </a:r>
          </a:p>
          <a:p>
            <a:pPr lvl="1"/>
            <a:r>
              <a:rPr lang="zh-CN" altLang="en-US" dirty="0" smtClean="0"/>
              <a:t>时序电路的阈值电平</a:t>
            </a:r>
          </a:p>
          <a:p>
            <a:pPr lvl="1"/>
            <a:r>
              <a:rPr lang="zh-CN" altLang="en-US" dirty="0" smtClean="0"/>
              <a:t>工艺</a:t>
            </a:r>
            <a:r>
              <a:rPr lang="en-US" altLang="zh-CN" dirty="0" smtClean="0"/>
              <a:t>/</a:t>
            </a:r>
            <a:r>
              <a:rPr lang="zh-CN" altLang="en-US" dirty="0" smtClean="0"/>
              <a:t>温度</a:t>
            </a:r>
            <a:r>
              <a:rPr lang="en-US" altLang="zh-CN" dirty="0" smtClean="0"/>
              <a:t>/</a:t>
            </a:r>
            <a:r>
              <a:rPr lang="zh-CN" altLang="en-US" dirty="0" smtClean="0"/>
              <a:t>工作条件偏差</a:t>
            </a:r>
            <a:endParaRPr lang="en-US" altLang="zh-CN" dirty="0" smtClean="0"/>
          </a:p>
          <a:p>
            <a:pPr lvl="1"/>
            <a:r>
              <a:rPr lang="zh-CN" altLang="en-US" dirty="0" smtClean="0"/>
              <a:t>信号完整性和信号完整性</a:t>
            </a:r>
            <a:endParaRPr lang="zh-CN" altLang="en-US" dirty="0"/>
          </a:p>
        </p:txBody>
      </p:sp>
      <p:pic>
        <p:nvPicPr>
          <p:cNvPr id="4" name="Picture 4"/>
          <p:cNvPicPr>
            <a:picLocks noChangeAspect="1" noChangeArrowheads="1"/>
          </p:cNvPicPr>
          <p:nvPr/>
        </p:nvPicPr>
        <p:blipFill>
          <a:blip r:embed="rId2" cstate="print"/>
          <a:srcRect/>
          <a:stretch>
            <a:fillRect/>
          </a:stretch>
        </p:blipFill>
        <p:spPr bwMode="auto">
          <a:xfrm>
            <a:off x="4716016" y="3990962"/>
            <a:ext cx="4104456" cy="2253175"/>
          </a:xfrm>
          <a:prstGeom prst="rect">
            <a:avLst/>
          </a:prstGeom>
          <a:noFill/>
          <a:ln w="9525">
            <a:noFill/>
            <a:miter lim="800000"/>
            <a:headEnd/>
            <a:tailEnd/>
          </a:ln>
          <a:effectLst/>
        </p:spPr>
      </p:pic>
      <p:pic>
        <p:nvPicPr>
          <p:cNvPr id="17710082" name="Picture 2"/>
          <p:cNvPicPr>
            <a:picLocks noChangeAspect="1" noChangeArrowheads="1"/>
          </p:cNvPicPr>
          <p:nvPr/>
        </p:nvPicPr>
        <p:blipFill>
          <a:blip r:embed="rId3" cstate="print"/>
          <a:srcRect/>
          <a:stretch>
            <a:fillRect/>
          </a:stretch>
        </p:blipFill>
        <p:spPr bwMode="auto">
          <a:xfrm>
            <a:off x="5364088" y="908720"/>
            <a:ext cx="2953320" cy="28215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1106" name="Picture 2"/>
          <p:cNvPicPr>
            <a:picLocks noChangeAspect="1" noChangeArrowheads="1"/>
          </p:cNvPicPr>
          <p:nvPr/>
        </p:nvPicPr>
        <p:blipFill>
          <a:blip r:embed="rId2" cstate="print"/>
          <a:srcRect/>
          <a:stretch>
            <a:fillRect/>
          </a:stretch>
        </p:blipFill>
        <p:spPr bwMode="auto">
          <a:xfrm>
            <a:off x="5212179" y="3140968"/>
            <a:ext cx="3931821" cy="144016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时钟的时序参数</a:t>
            </a:r>
            <a:endParaRPr lang="zh-CN" altLang="en-US" dirty="0"/>
          </a:p>
        </p:txBody>
      </p:sp>
      <p:sp>
        <p:nvSpPr>
          <p:cNvPr id="3" name="内容占位符 2"/>
          <p:cNvSpPr>
            <a:spLocks noGrp="1"/>
          </p:cNvSpPr>
          <p:nvPr>
            <p:ph idx="1"/>
          </p:nvPr>
        </p:nvSpPr>
        <p:spPr/>
        <p:txBody>
          <a:bodyPr/>
          <a:lstStyle/>
          <a:p>
            <a:r>
              <a:rPr lang="zh-CN" altLang="en-US" sz="1800" dirty="0" smtClean="0"/>
              <a:t>时钟分配延迟</a:t>
            </a:r>
            <a:r>
              <a:rPr lang="en-US" altLang="zh-CN" sz="1800" dirty="0" err="1" smtClean="0"/>
              <a:t>t</a:t>
            </a:r>
            <a:r>
              <a:rPr lang="en-US" altLang="zh-CN" sz="1800" baseline="-25000" dirty="0" err="1" smtClean="0"/>
              <a:t>di</a:t>
            </a:r>
            <a:endParaRPr lang="en-US" altLang="zh-CN" sz="1800" baseline="-25000" dirty="0" smtClean="0"/>
          </a:p>
          <a:p>
            <a:pPr lvl="1"/>
            <a:r>
              <a:rPr lang="zh-CN" altLang="en-US" sz="1600" dirty="0" smtClean="0"/>
              <a:t>从时钟沿在时钟源上出现，到出现在最终使用该沿进行状态转换的记忆部件的时钟输入端之间的时间延迟。</a:t>
            </a:r>
          </a:p>
          <a:p>
            <a:r>
              <a:rPr lang="zh-CN" altLang="en-US" sz="1800" dirty="0" smtClean="0"/>
              <a:t>时钟偏移</a:t>
            </a:r>
            <a:r>
              <a:rPr lang="en-US" altLang="zh-CN" sz="1800" dirty="0" smtClean="0"/>
              <a:t>/</a:t>
            </a:r>
            <a:r>
              <a:rPr lang="zh-CN" altLang="en-US" sz="1800" dirty="0" smtClean="0"/>
              <a:t>歪斜</a:t>
            </a:r>
            <a:r>
              <a:rPr lang="en-US" altLang="zh-CN" sz="1800" dirty="0" smtClean="0"/>
              <a:t>(Clock Skew)</a:t>
            </a:r>
          </a:p>
          <a:p>
            <a:pPr lvl="1"/>
            <a:r>
              <a:rPr lang="zh-CN" altLang="en-US" sz="1600" dirty="0" smtClean="0"/>
              <a:t>给定时钟域内，同一时钟沿到达不同空间位置时</a:t>
            </a:r>
            <a:r>
              <a:rPr lang="en-US" altLang="zh-CN" sz="1600" dirty="0" smtClean="0"/>
              <a:t>, </a:t>
            </a:r>
            <a:r>
              <a:rPr lang="zh-CN" altLang="en-US" sz="1600" dirty="0" smtClean="0"/>
              <a:t>在到达时间上的差别</a:t>
            </a:r>
          </a:p>
          <a:p>
            <a:pPr lvl="2"/>
            <a:r>
              <a:rPr lang="zh-CN" altLang="en-US" sz="1400" dirty="0" smtClean="0"/>
              <a:t>从狭义上讲：</a:t>
            </a:r>
            <a:r>
              <a:rPr lang="en-US" altLang="zh-CN" sz="1400" dirty="0" err="1" smtClean="0"/>
              <a:t>tsk</a:t>
            </a:r>
            <a:r>
              <a:rPr lang="en-US" altLang="zh-CN" sz="1400" dirty="0" smtClean="0"/>
              <a:t> = </a:t>
            </a:r>
            <a:r>
              <a:rPr lang="en-US" altLang="zh-CN" sz="1400" dirty="0" err="1" smtClean="0"/>
              <a:t>tdi</a:t>
            </a:r>
            <a:r>
              <a:rPr lang="en-US" altLang="zh-CN" sz="1400" dirty="0" smtClean="0"/>
              <a:t> </a:t>
            </a:r>
            <a:r>
              <a:rPr lang="en-US" altLang="zh-CN" sz="1400" baseline="-25000" dirty="0" err="1" smtClean="0"/>
              <a:t>rcv</a:t>
            </a:r>
            <a:r>
              <a:rPr lang="en-US" altLang="zh-CN" sz="1400" dirty="0" err="1" smtClean="0"/>
              <a:t>-tdi</a:t>
            </a:r>
            <a:r>
              <a:rPr lang="en-US" altLang="zh-CN" sz="1400" dirty="0" smtClean="0"/>
              <a:t> </a:t>
            </a:r>
            <a:r>
              <a:rPr lang="en-US" altLang="zh-CN" sz="1400" baseline="-25000" dirty="0" err="1" smtClean="0"/>
              <a:t>xmt</a:t>
            </a:r>
            <a:r>
              <a:rPr lang="zh-CN" altLang="en-US" sz="1400" dirty="0" smtClean="0"/>
              <a:t>。</a:t>
            </a:r>
            <a:endParaRPr lang="en-US" altLang="zh-CN" sz="1400" dirty="0" smtClean="0"/>
          </a:p>
          <a:p>
            <a:pPr lvl="2"/>
            <a:r>
              <a:rPr lang="zh-CN" altLang="en-US" sz="1400" dirty="0" smtClean="0"/>
              <a:t>具有确定性，到达时钟的周期不变，相位上存在差别</a:t>
            </a:r>
          </a:p>
          <a:p>
            <a:pPr lvl="2"/>
            <a:r>
              <a:rPr lang="zh-CN" altLang="en-US" sz="1400" dirty="0" smtClean="0"/>
              <a:t>从设计实用角度讲，一般取时钟偏移的最大值</a:t>
            </a:r>
            <a:endParaRPr lang="en-US" altLang="zh-CN" sz="1400" dirty="0" smtClean="0"/>
          </a:p>
          <a:p>
            <a:pPr lvl="3"/>
            <a:r>
              <a:rPr lang="en-US" altLang="zh-CN" sz="1200" dirty="0" err="1" smtClean="0"/>
              <a:t>max|tsk</a:t>
            </a:r>
            <a:r>
              <a:rPr lang="en-US" altLang="zh-CN" sz="1200" dirty="0" smtClean="0"/>
              <a:t> | = max</a:t>
            </a:r>
            <a:r>
              <a:rPr lang="zh-CN" altLang="en-US" sz="1200" dirty="0" smtClean="0"/>
              <a:t>（</a:t>
            </a:r>
            <a:r>
              <a:rPr lang="en-US" altLang="zh-CN" sz="1200" dirty="0" err="1" smtClean="0"/>
              <a:t>t</a:t>
            </a:r>
            <a:r>
              <a:rPr lang="en-US" altLang="zh-CN" sz="1200" baseline="-25000" dirty="0" err="1" smtClean="0"/>
              <a:t>di</a:t>
            </a:r>
            <a:r>
              <a:rPr lang="zh-CN" altLang="en-US" sz="1200" dirty="0" smtClean="0"/>
              <a:t>）</a:t>
            </a:r>
            <a:r>
              <a:rPr lang="en-US" altLang="zh-CN" sz="1200" dirty="0" smtClean="0"/>
              <a:t>-min</a:t>
            </a:r>
            <a:r>
              <a:rPr lang="zh-CN" altLang="en-US" sz="1200" dirty="0" smtClean="0"/>
              <a:t>（</a:t>
            </a:r>
            <a:r>
              <a:rPr lang="en-US" altLang="zh-CN" sz="1200" dirty="0" err="1" smtClean="0"/>
              <a:t>t</a:t>
            </a:r>
            <a:r>
              <a:rPr lang="en-US" altLang="zh-CN" sz="1200" baseline="-25000" dirty="0" err="1" smtClean="0"/>
              <a:t>di</a:t>
            </a:r>
            <a:r>
              <a:rPr lang="zh-CN" altLang="en-US" sz="1200" dirty="0" smtClean="0"/>
              <a:t>）</a:t>
            </a:r>
          </a:p>
          <a:p>
            <a:r>
              <a:rPr lang="zh-CN" altLang="en-US" sz="1800" dirty="0" smtClean="0"/>
              <a:t>时钟抖动</a:t>
            </a:r>
            <a:r>
              <a:rPr lang="en-US" altLang="zh-CN" sz="1800" dirty="0" smtClean="0"/>
              <a:t>(Clock Jitter)</a:t>
            </a:r>
          </a:p>
          <a:p>
            <a:pPr lvl="1"/>
            <a:r>
              <a:rPr lang="zh-CN" altLang="en-US" sz="1600" dirty="0" smtClean="0"/>
              <a:t>到达同一地点时钟的时钟周期随时间的变化值</a:t>
            </a:r>
            <a:endParaRPr lang="en-US" altLang="zh-CN" sz="1600" dirty="0" smtClean="0"/>
          </a:p>
          <a:p>
            <a:pPr lvl="2"/>
            <a:r>
              <a:rPr lang="zh-CN" altLang="en-US" sz="1400" dirty="0" smtClean="0"/>
              <a:t>是一个平均值为零的随机变量</a:t>
            </a:r>
            <a:endParaRPr lang="en-US" altLang="zh-CN" sz="1400" dirty="0" smtClean="0"/>
          </a:p>
          <a:p>
            <a:pPr lvl="2"/>
            <a:r>
              <a:rPr lang="zh-CN" altLang="en-US" sz="1400" dirty="0" smtClean="0"/>
              <a:t>设计角度也考虑最大值</a:t>
            </a:r>
            <a:endParaRPr lang="en-US" altLang="zh-CN" sz="1400" dirty="0" smtClean="0"/>
          </a:p>
          <a:p>
            <a:r>
              <a:rPr lang="zh-CN" altLang="en-US" sz="1800" dirty="0" smtClean="0"/>
              <a:t>时钟抖动和漂移 可统称为时钟的不确定（</a:t>
            </a:r>
            <a:r>
              <a:rPr lang="en-US" altLang="zh-CN" sz="1800" dirty="0" smtClean="0"/>
              <a:t>uncertainty)</a:t>
            </a:r>
          </a:p>
          <a:p>
            <a:r>
              <a:rPr lang="zh-CN" altLang="en-US" sz="1800" dirty="0" smtClean="0"/>
              <a:t>时钟漂移和抖动都会影响时序</a:t>
            </a:r>
            <a:endParaRPr lang="en-US" altLang="zh-CN" sz="1800" dirty="0" smtClean="0"/>
          </a:p>
          <a:p>
            <a:pPr lvl="1"/>
            <a:r>
              <a:rPr lang="zh-CN" altLang="en-US" sz="1400" dirty="0" smtClean="0"/>
              <a:t>分析场景和教科书不同，可能使用不同的公式表示漂移和抖动对时序的影响</a:t>
            </a:r>
            <a:endParaRPr lang="en-US" altLang="zh-CN" sz="1400" dirty="0" smtClean="0"/>
          </a:p>
          <a:p>
            <a:pPr lvl="1"/>
            <a:r>
              <a:rPr lang="zh-CN" altLang="en-US" sz="1400" dirty="0" smtClean="0"/>
              <a:t>在设计时，主要是时序设计容量问题，有时不刻意区分漂移和抖动</a:t>
            </a:r>
            <a:endParaRPr lang="en-US" altLang="zh-CN" sz="1400" dirty="0" smtClean="0"/>
          </a:p>
          <a:p>
            <a:pPr lvl="1"/>
            <a:endParaRPr lang="en-US" altLang="zh-CN" sz="1400" dirty="0" smtClean="0"/>
          </a:p>
          <a:p>
            <a:pPr lvl="1"/>
            <a:endParaRPr lang="en-US" altLang="zh-CN" sz="1400" dirty="0" smtClean="0"/>
          </a:p>
          <a:p>
            <a:endParaRPr lang="en-US" altLang="zh-CN" sz="1800" dirty="0" smtClean="0"/>
          </a:p>
          <a:p>
            <a:endParaRPr lang="zh-CN" altLang="en-US" sz="1800" dirty="0" smtClean="0"/>
          </a:p>
          <a:p>
            <a:pPr lvl="2"/>
            <a:endParaRPr lang="zh-CN" altLang="en-US" sz="14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Clock</a:t>
            </a:r>
            <a:r>
              <a:rPr lang="zh-CN" altLang="en-US" dirty="0" smtClean="0"/>
              <a:t>的设计</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延迟、亚稳态现象和时序分析</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Clock</a:t>
            </a:r>
            <a:r>
              <a:rPr lang="zh-CN" altLang="en-US" dirty="0" smtClean="0"/>
              <a:t>的设计</a:t>
            </a:r>
            <a:endParaRPr lang="zh-CN" altLang="en-US" dirty="0"/>
          </a:p>
        </p:txBody>
      </p:sp>
      <p:sp>
        <p:nvSpPr>
          <p:cNvPr id="3" name="内容占位符 2"/>
          <p:cNvSpPr>
            <a:spLocks noGrp="1"/>
          </p:cNvSpPr>
          <p:nvPr>
            <p:ph idx="1"/>
          </p:nvPr>
        </p:nvSpPr>
        <p:spPr/>
        <p:txBody>
          <a:bodyPr/>
          <a:lstStyle/>
          <a:p>
            <a:r>
              <a:rPr lang="zh-CN" altLang="en-US" dirty="0" smtClean="0"/>
              <a:t>跟</a:t>
            </a:r>
            <a:r>
              <a:rPr lang="en-US" altLang="zh-CN" dirty="0" smtClean="0"/>
              <a:t>Clock</a:t>
            </a:r>
            <a:r>
              <a:rPr lang="zh-CN" altLang="en-US" dirty="0" smtClean="0"/>
              <a:t>相关的设计问题很多，主要涉及</a:t>
            </a:r>
            <a:endParaRPr lang="en-US" altLang="zh-CN" dirty="0" smtClean="0"/>
          </a:p>
          <a:p>
            <a:pPr lvl="1"/>
            <a:r>
              <a:rPr lang="zh-CN" altLang="en-US" dirty="0" smtClean="0"/>
              <a:t>时钟策略和时序问题</a:t>
            </a:r>
            <a:endParaRPr lang="en-US" altLang="zh-CN" dirty="0" smtClean="0"/>
          </a:p>
          <a:p>
            <a:pPr lvl="2"/>
            <a:r>
              <a:rPr lang="zh-CN" altLang="en-US" dirty="0" smtClean="0"/>
              <a:t>使用单相还是多相时钟</a:t>
            </a:r>
            <a:endParaRPr lang="en-US" altLang="zh-CN" dirty="0" smtClean="0"/>
          </a:p>
          <a:p>
            <a:pPr lvl="2"/>
            <a:r>
              <a:rPr lang="zh-CN" altLang="en-US" dirty="0" smtClean="0"/>
              <a:t>使用不同时序原件的时序分析，对时钟抖动</a:t>
            </a:r>
            <a:r>
              <a:rPr lang="en-US" altLang="zh-CN" dirty="0" smtClean="0"/>
              <a:t>/</a:t>
            </a:r>
            <a:r>
              <a:rPr lang="zh-CN" altLang="en-US" dirty="0" smtClean="0"/>
              <a:t>漂移的容忍度</a:t>
            </a:r>
            <a:endParaRPr lang="en-US" altLang="zh-CN" dirty="0" smtClean="0"/>
          </a:p>
          <a:p>
            <a:pPr lvl="3"/>
            <a:r>
              <a:rPr lang="zh-CN" altLang="en-US" dirty="0" smtClean="0"/>
              <a:t>使用边缘触发器</a:t>
            </a:r>
            <a:endParaRPr lang="en-US" altLang="zh-CN" dirty="0" smtClean="0"/>
          </a:p>
          <a:p>
            <a:pPr lvl="3"/>
            <a:r>
              <a:rPr lang="zh-CN" altLang="en-US" dirty="0" smtClean="0"/>
              <a:t>使用电平敏感的</a:t>
            </a:r>
            <a:r>
              <a:rPr lang="en-US" altLang="zh-CN" dirty="0" smtClean="0"/>
              <a:t>Latch</a:t>
            </a:r>
          </a:p>
          <a:p>
            <a:pPr lvl="1"/>
            <a:r>
              <a:rPr lang="zh-CN" altLang="en-US" dirty="0" smtClean="0"/>
              <a:t>时钟分配技术</a:t>
            </a:r>
          </a:p>
          <a:p>
            <a:pPr lvl="2"/>
            <a:r>
              <a:rPr lang="zh-CN" altLang="en-US" dirty="0" smtClean="0"/>
              <a:t>时钟树的设计</a:t>
            </a:r>
          </a:p>
          <a:p>
            <a:pPr lvl="1"/>
            <a:r>
              <a:rPr lang="zh-CN" altLang="en-US" dirty="0" smtClean="0"/>
              <a:t>输入</a:t>
            </a:r>
            <a:r>
              <a:rPr lang="en-US" altLang="zh-CN" dirty="0" smtClean="0"/>
              <a:t>/</a:t>
            </a:r>
            <a:r>
              <a:rPr lang="zh-CN" altLang="en-US" dirty="0" smtClean="0"/>
              <a:t>输出时序设计</a:t>
            </a:r>
          </a:p>
          <a:p>
            <a:pPr lvl="1"/>
            <a:r>
              <a:rPr lang="zh-CN" altLang="en-US" dirty="0" smtClean="0"/>
              <a:t>时钟门控设计</a:t>
            </a:r>
            <a:endParaRPr lang="en-US" altLang="zh-CN" dirty="0" smtClean="0"/>
          </a:p>
          <a:p>
            <a:pPr lvl="1"/>
            <a:r>
              <a:rPr lang="zh-CN" altLang="en-US" dirty="0" smtClean="0"/>
              <a:t>时钟切换电路的设计</a:t>
            </a:r>
            <a:endParaRPr lang="en-US" altLang="zh-CN" dirty="0" smtClean="0"/>
          </a:p>
          <a:p>
            <a:pPr lvl="1"/>
            <a:r>
              <a:rPr lang="zh-CN" altLang="en-US" dirty="0" smtClean="0"/>
              <a:t>倍频</a:t>
            </a:r>
            <a:r>
              <a:rPr lang="en-US" altLang="zh-CN" dirty="0" smtClean="0"/>
              <a:t>/</a:t>
            </a:r>
            <a:r>
              <a:rPr lang="zh-CN" altLang="en-US" dirty="0" smtClean="0"/>
              <a:t>分频电路</a:t>
            </a:r>
            <a:endParaRPr lang="en-US" altLang="zh-CN" dirty="0" smtClean="0"/>
          </a:p>
          <a:p>
            <a:pPr lvl="1"/>
            <a:r>
              <a:rPr lang="zh-CN" altLang="en-US" dirty="0" smtClean="0"/>
              <a:t>时钟恢复电路</a:t>
            </a:r>
            <a:endParaRPr lang="en-US" altLang="zh-CN" dirty="0" smtClean="0"/>
          </a:p>
          <a:p>
            <a:pPr lvl="1"/>
            <a:r>
              <a:rPr lang="zh-CN" altLang="en-US" dirty="0" smtClean="0"/>
              <a:t>。。。</a:t>
            </a: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时钟策略的分类</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时钟策略</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698818" name="Picture 2"/>
          <p:cNvPicPr>
            <a:picLocks noChangeAspect="1" noChangeArrowheads="1"/>
          </p:cNvPicPr>
          <p:nvPr/>
        </p:nvPicPr>
        <p:blipFill>
          <a:blip r:embed="rId2" cstate="print"/>
          <a:srcRect/>
          <a:stretch>
            <a:fillRect/>
          </a:stretch>
        </p:blipFill>
        <p:spPr bwMode="auto">
          <a:xfrm>
            <a:off x="179512" y="1268760"/>
            <a:ext cx="8699311" cy="4680520"/>
          </a:xfrm>
          <a:prstGeom prst="rect">
            <a:avLst/>
          </a:prstGeom>
          <a:noFill/>
          <a:ln w="9525">
            <a:noFill/>
            <a:miter lim="800000"/>
            <a:headEnd/>
            <a:tailEnd/>
          </a:ln>
        </p:spPr>
      </p:pic>
      <p:sp>
        <p:nvSpPr>
          <p:cNvPr id="5" name="矩形 4"/>
          <p:cNvSpPr/>
          <p:nvPr/>
        </p:nvSpPr>
        <p:spPr>
          <a:xfrm>
            <a:off x="5148064" y="1988840"/>
            <a:ext cx="2448272"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p:nvSpPr>
        <p:spPr>
          <a:xfrm>
            <a:off x="827584" y="1988840"/>
            <a:ext cx="2448272"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同步电路和异步电路回顾</a:t>
            </a:r>
            <a:endParaRPr lang="zh-CN" altLang="en-US" dirty="0"/>
          </a:p>
        </p:txBody>
      </p:sp>
      <p:sp>
        <p:nvSpPr>
          <p:cNvPr id="3" name="内容占位符 2"/>
          <p:cNvSpPr>
            <a:spLocks noGrp="1"/>
          </p:cNvSpPr>
          <p:nvPr>
            <p:ph idx="1"/>
          </p:nvPr>
        </p:nvSpPr>
        <p:spPr/>
        <p:txBody>
          <a:bodyPr/>
          <a:lstStyle/>
          <a:p>
            <a:r>
              <a:rPr lang="zh-CN" altLang="en-US" dirty="0" smtClean="0"/>
              <a:t>同步电路和时钟域</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pic>
        <p:nvPicPr>
          <p:cNvPr id="17700866" name="Picture 2"/>
          <p:cNvPicPr>
            <a:picLocks noChangeAspect="1" noChangeArrowheads="1"/>
          </p:cNvPicPr>
          <p:nvPr/>
        </p:nvPicPr>
        <p:blipFill>
          <a:blip r:embed="rId2" cstate="print"/>
          <a:srcRect/>
          <a:stretch>
            <a:fillRect/>
          </a:stretch>
        </p:blipFill>
        <p:spPr bwMode="auto">
          <a:xfrm>
            <a:off x="755576" y="1700808"/>
            <a:ext cx="6336704" cy="1607633"/>
          </a:xfrm>
          <a:prstGeom prst="rect">
            <a:avLst/>
          </a:prstGeom>
          <a:noFill/>
          <a:ln w="9525">
            <a:noFill/>
            <a:miter lim="800000"/>
            <a:headEnd/>
            <a:tailEnd/>
          </a:ln>
        </p:spPr>
      </p:pic>
      <p:pic>
        <p:nvPicPr>
          <p:cNvPr id="17700867" name="Picture 3"/>
          <p:cNvPicPr>
            <a:picLocks noChangeAspect="1" noChangeArrowheads="1"/>
          </p:cNvPicPr>
          <p:nvPr/>
        </p:nvPicPr>
        <p:blipFill>
          <a:blip r:embed="rId3" cstate="print"/>
          <a:srcRect/>
          <a:stretch>
            <a:fillRect/>
          </a:stretch>
        </p:blipFill>
        <p:spPr bwMode="auto">
          <a:xfrm>
            <a:off x="1115616" y="3429000"/>
            <a:ext cx="6480720" cy="2091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异步电路</a:t>
            </a:r>
            <a:endParaRPr lang="zh-CN" altLang="en-US" dirty="0"/>
          </a:p>
        </p:txBody>
      </p:sp>
      <p:sp>
        <p:nvSpPr>
          <p:cNvPr id="3" name="内容占位符 2"/>
          <p:cNvSpPr>
            <a:spLocks noGrp="1"/>
          </p:cNvSpPr>
          <p:nvPr>
            <p:ph idx="1"/>
          </p:nvPr>
        </p:nvSpPr>
        <p:spPr/>
        <p:txBody>
          <a:bodyPr/>
          <a:lstStyle/>
          <a:p>
            <a:r>
              <a:rPr lang="zh-CN" altLang="en-US" dirty="0" smtClean="0"/>
              <a:t>异步电路</a:t>
            </a:r>
            <a:endParaRPr lang="en-US" altLang="zh-CN" dirty="0" smtClean="0"/>
          </a:p>
          <a:p>
            <a:endParaRPr lang="en-US" altLang="zh-CN" dirty="0" smtClean="0"/>
          </a:p>
          <a:p>
            <a:endParaRPr lang="en-US" altLang="zh-CN" dirty="0" smtClean="0"/>
          </a:p>
          <a:p>
            <a:r>
              <a:rPr lang="zh-CN" altLang="en-US" dirty="0" smtClean="0"/>
              <a:t>异步电路的例子</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异步电路设计分析困难，没有成熟的</a:t>
            </a:r>
            <a:r>
              <a:rPr lang="en-US" altLang="zh-CN" dirty="0" smtClean="0"/>
              <a:t>EDA</a:t>
            </a:r>
            <a:r>
              <a:rPr lang="zh-CN" altLang="en-US" dirty="0" smtClean="0"/>
              <a:t>工具，只在小部分设计或特定领域使用（如多时钟域）</a:t>
            </a:r>
          </a:p>
          <a:p>
            <a:endParaRPr lang="zh-CN" altLang="en-US" dirty="0"/>
          </a:p>
        </p:txBody>
      </p:sp>
      <p:pic>
        <p:nvPicPr>
          <p:cNvPr id="17701890" name="Picture 2"/>
          <p:cNvPicPr>
            <a:picLocks noChangeAspect="1" noChangeArrowheads="1"/>
          </p:cNvPicPr>
          <p:nvPr/>
        </p:nvPicPr>
        <p:blipFill>
          <a:blip r:embed="rId2" cstate="print"/>
          <a:srcRect/>
          <a:stretch>
            <a:fillRect/>
          </a:stretch>
        </p:blipFill>
        <p:spPr bwMode="auto">
          <a:xfrm>
            <a:off x="755577" y="2852936"/>
            <a:ext cx="5472607" cy="2370573"/>
          </a:xfrm>
          <a:prstGeom prst="rect">
            <a:avLst/>
          </a:prstGeom>
          <a:noFill/>
          <a:ln w="9525">
            <a:noFill/>
            <a:miter lim="800000"/>
            <a:headEnd/>
            <a:tailEnd/>
          </a:ln>
        </p:spPr>
      </p:pic>
      <p:sp>
        <p:nvSpPr>
          <p:cNvPr id="5" name="矩形 4"/>
          <p:cNvSpPr/>
          <p:nvPr/>
        </p:nvSpPr>
        <p:spPr>
          <a:xfrm>
            <a:off x="755576" y="4869160"/>
            <a:ext cx="7272808"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6" name="Picture 4"/>
          <p:cNvPicPr>
            <a:picLocks noChangeAspect="1" noChangeArrowheads="1"/>
          </p:cNvPicPr>
          <p:nvPr/>
        </p:nvPicPr>
        <p:blipFill>
          <a:blip r:embed="rId3" cstate="print"/>
          <a:srcRect/>
          <a:stretch>
            <a:fillRect/>
          </a:stretch>
        </p:blipFill>
        <p:spPr bwMode="auto">
          <a:xfrm>
            <a:off x="683568" y="1340768"/>
            <a:ext cx="7922632" cy="93610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03940" name="Picture 4"/>
          <p:cNvPicPr>
            <a:picLocks noChangeAspect="1" noChangeArrowheads="1"/>
          </p:cNvPicPr>
          <p:nvPr/>
        </p:nvPicPr>
        <p:blipFill>
          <a:blip r:embed="rId2" cstate="print"/>
          <a:srcRect/>
          <a:stretch>
            <a:fillRect/>
          </a:stretch>
        </p:blipFill>
        <p:spPr bwMode="auto">
          <a:xfrm>
            <a:off x="611560" y="5059886"/>
            <a:ext cx="4248472" cy="13934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自定时电路</a:t>
            </a:r>
            <a:endParaRPr lang="zh-CN" altLang="en-US" dirty="0"/>
          </a:p>
        </p:txBody>
      </p:sp>
      <p:sp>
        <p:nvSpPr>
          <p:cNvPr id="3" name="内容占位符 2"/>
          <p:cNvSpPr>
            <a:spLocks noGrp="1"/>
          </p:cNvSpPr>
          <p:nvPr>
            <p:ph idx="1"/>
          </p:nvPr>
        </p:nvSpPr>
        <p:spPr/>
        <p:txBody>
          <a:bodyPr/>
          <a:lstStyle/>
          <a:p>
            <a:r>
              <a:rPr lang="zh-CN" altLang="en-US" dirty="0" smtClean="0"/>
              <a:t>在异步电路设计中自定时（</a:t>
            </a:r>
            <a:r>
              <a:rPr lang="en-US" altLang="zh-CN" dirty="0" smtClean="0"/>
              <a:t>Self-timed</a:t>
            </a:r>
            <a:r>
              <a:rPr lang="zh-CN" altLang="en-US" dirty="0" smtClean="0"/>
              <a:t>）电路</a:t>
            </a:r>
            <a:endParaRPr lang="en-US" altLang="zh-CN" dirty="0" smtClean="0"/>
          </a:p>
          <a:p>
            <a:endParaRPr lang="en-US" altLang="zh-CN" dirty="0" smtClean="0"/>
          </a:p>
          <a:p>
            <a:endParaRPr lang="en-US" altLang="zh-CN" dirty="0" smtClean="0"/>
          </a:p>
          <a:p>
            <a:pPr lvl="1"/>
            <a:r>
              <a:rPr lang="zh-CN" altLang="en-US" dirty="0" smtClean="0"/>
              <a:t>一般的电路的数据输出并不能说明数据何时有效。必须通过参考某个参考时标来找到数据有效窗口。</a:t>
            </a:r>
          </a:p>
          <a:p>
            <a:pPr lvl="1"/>
            <a:r>
              <a:rPr lang="zh-CN" altLang="en-US" dirty="0" smtClean="0"/>
              <a:t>自定时电路，没有无全局时钟（时标）， 而是通过其他的方式表明数据有效，有时称为“无时钟电路（</a:t>
            </a:r>
            <a:r>
              <a:rPr lang="en-US" altLang="zh-CN" dirty="0" err="1" smtClean="0"/>
              <a:t>Clockless</a:t>
            </a:r>
            <a:r>
              <a:rPr lang="en-US" altLang="zh-CN" dirty="0" smtClean="0"/>
              <a:t>)</a:t>
            </a:r>
            <a:r>
              <a:rPr lang="zh-CN" altLang="en-US" dirty="0" smtClean="0"/>
              <a:t>”</a:t>
            </a:r>
            <a:endParaRPr lang="en-US" altLang="zh-CN" dirty="0" smtClean="0"/>
          </a:p>
          <a:p>
            <a:pPr lvl="2"/>
            <a:r>
              <a:rPr lang="zh-CN" altLang="en-US" dirty="0" smtClean="0"/>
              <a:t>通过额外的流控</a:t>
            </a:r>
            <a:r>
              <a:rPr lang="en-US" altLang="zh-CN" dirty="0" smtClean="0"/>
              <a:t>/</a:t>
            </a:r>
            <a:r>
              <a:rPr lang="zh-CN" altLang="en-US" dirty="0" smtClean="0"/>
              <a:t>握手的</a:t>
            </a:r>
            <a:r>
              <a:rPr lang="zh-CN" altLang="en-US" dirty="0" smtClean="0"/>
              <a:t>控制信号：</a:t>
            </a:r>
            <a:r>
              <a:rPr lang="en-US" altLang="zh-CN" dirty="0" err="1" smtClean="0"/>
              <a:t>req</a:t>
            </a:r>
            <a:r>
              <a:rPr lang="en-US" altLang="zh-CN" dirty="0" smtClean="0"/>
              <a:t>/</a:t>
            </a:r>
            <a:r>
              <a:rPr lang="en-US" altLang="zh-CN" dirty="0" err="1" smtClean="0"/>
              <a:t>ack</a:t>
            </a:r>
            <a:endParaRPr lang="en-US" altLang="zh-CN" dirty="0" smtClean="0"/>
          </a:p>
          <a:p>
            <a:pPr lvl="2"/>
            <a:r>
              <a:rPr lang="zh-CN" altLang="en-US" dirty="0" smtClean="0"/>
              <a:t>对数据进行特殊</a:t>
            </a:r>
            <a:r>
              <a:rPr lang="zh-CN" altLang="en-US" dirty="0" smtClean="0"/>
              <a:t>编码</a:t>
            </a:r>
            <a:endParaRPr lang="en-US" altLang="zh-CN" dirty="0" smtClean="0"/>
          </a:p>
          <a:p>
            <a:pPr lvl="1"/>
            <a:r>
              <a:rPr lang="zh-CN" altLang="en-US" dirty="0" smtClean="0"/>
              <a:t>多</a:t>
            </a:r>
            <a:r>
              <a:rPr lang="en-US" altLang="zh-CN" dirty="0" smtClean="0"/>
              <a:t>/</a:t>
            </a:r>
            <a:r>
              <a:rPr lang="zh-CN" altLang="en-US" dirty="0" smtClean="0"/>
              <a:t>跨</a:t>
            </a:r>
            <a:r>
              <a:rPr lang="zh-CN" altLang="en-US" dirty="0" smtClean="0"/>
              <a:t>时钟域设计属于这类设计</a:t>
            </a:r>
            <a:endParaRPr lang="en-US" altLang="zh-CN" dirty="0" smtClean="0"/>
          </a:p>
          <a:p>
            <a:pPr lvl="1"/>
            <a:r>
              <a:rPr lang="zh-CN" altLang="en-US" dirty="0" smtClean="0"/>
              <a:t>例如以握手</a:t>
            </a:r>
            <a:r>
              <a:rPr lang="zh-CN" altLang="en-US" dirty="0" smtClean="0"/>
              <a:t>信号为基础的</a:t>
            </a:r>
            <a:r>
              <a:rPr lang="en-US" altLang="zh-CN" dirty="0" smtClean="0"/>
              <a:t>2Phase</a:t>
            </a:r>
            <a:r>
              <a:rPr lang="zh-CN" altLang="en-US" dirty="0" smtClean="0"/>
              <a:t>，</a:t>
            </a:r>
            <a:r>
              <a:rPr lang="en-US" altLang="zh-CN" dirty="0" smtClean="0"/>
              <a:t>4-Phase</a:t>
            </a:r>
            <a:r>
              <a:rPr lang="zh-CN" altLang="en-US" dirty="0" smtClean="0"/>
              <a:t>握手协议。</a:t>
            </a:r>
            <a:endParaRPr lang="en-US" altLang="zh-CN" dirty="0" smtClean="0"/>
          </a:p>
          <a:p>
            <a:pPr lvl="2"/>
            <a:endParaRPr lang="en-US" altLang="zh-CN" dirty="0" smtClean="0"/>
          </a:p>
          <a:p>
            <a:endParaRPr lang="en-US" altLang="zh-CN" dirty="0" smtClean="0"/>
          </a:p>
          <a:p>
            <a:pPr lvl="1"/>
            <a:endParaRPr lang="en-US" altLang="zh-CN" dirty="0" smtClean="0"/>
          </a:p>
          <a:p>
            <a:pPr lvl="1"/>
            <a:endParaRPr lang="zh-CN" altLang="en-US" dirty="0"/>
          </a:p>
        </p:txBody>
      </p:sp>
      <p:pic>
        <p:nvPicPr>
          <p:cNvPr id="17703944" name="Picture 8"/>
          <p:cNvPicPr>
            <a:picLocks noChangeAspect="1" noChangeArrowheads="1"/>
          </p:cNvPicPr>
          <p:nvPr/>
        </p:nvPicPr>
        <p:blipFill>
          <a:blip r:embed="rId3" cstate="print"/>
          <a:srcRect/>
          <a:stretch>
            <a:fillRect/>
          </a:stretch>
        </p:blipFill>
        <p:spPr bwMode="auto">
          <a:xfrm>
            <a:off x="395536" y="1484784"/>
            <a:ext cx="7659687" cy="92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04966" name="Picture 6"/>
          <p:cNvPicPr>
            <a:picLocks noChangeAspect="1" noChangeArrowheads="1"/>
          </p:cNvPicPr>
          <p:nvPr/>
        </p:nvPicPr>
        <p:blipFill>
          <a:blip r:embed="rId2" cstate="print"/>
          <a:srcRect/>
          <a:stretch>
            <a:fillRect/>
          </a:stretch>
        </p:blipFill>
        <p:spPr bwMode="auto">
          <a:xfrm>
            <a:off x="3635896" y="5013176"/>
            <a:ext cx="2865757" cy="1386154"/>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3995936" y="2996952"/>
            <a:ext cx="2538282" cy="1372044"/>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自</a:t>
            </a:r>
            <a:r>
              <a:rPr lang="zh-CN" altLang="en-US" dirty="0" smtClean="0"/>
              <a:t>定时</a:t>
            </a:r>
            <a:r>
              <a:rPr lang="zh-CN" altLang="en-US" dirty="0" smtClean="0"/>
              <a:t>电路的例子</a:t>
            </a:r>
            <a:endParaRPr lang="zh-CN" altLang="en-US" dirty="0"/>
          </a:p>
        </p:txBody>
      </p:sp>
      <p:sp>
        <p:nvSpPr>
          <p:cNvPr id="3" name="内容占位符 2"/>
          <p:cNvSpPr>
            <a:spLocks noGrp="1"/>
          </p:cNvSpPr>
          <p:nvPr>
            <p:ph idx="1"/>
          </p:nvPr>
        </p:nvSpPr>
        <p:spPr>
          <a:xfrm>
            <a:off x="251520" y="908720"/>
            <a:ext cx="4032448" cy="5328592"/>
          </a:xfrm>
        </p:spPr>
        <p:txBody>
          <a:bodyPr/>
          <a:lstStyle/>
          <a:p>
            <a:r>
              <a:rPr lang="zh-CN" altLang="en-US" dirty="0" smtClean="0"/>
              <a:t>使用</a:t>
            </a:r>
            <a:r>
              <a:rPr lang="en-US" altLang="zh-CN" dirty="0" smtClean="0"/>
              <a:t>Muller-C</a:t>
            </a:r>
            <a:r>
              <a:rPr lang="zh-CN" altLang="en-US" dirty="0" smtClean="0"/>
              <a:t>单元可以构成基于握手协议的自定时电路</a:t>
            </a:r>
            <a:endParaRPr lang="en-US" altLang="zh-CN" dirty="0" smtClean="0"/>
          </a:p>
          <a:p>
            <a:pPr lvl="1"/>
            <a:r>
              <a:rPr lang="zh-CN" altLang="en-US" dirty="0" smtClean="0"/>
              <a:t>可实现</a:t>
            </a:r>
            <a:r>
              <a:rPr lang="en-US" altLang="zh-CN" dirty="0" smtClean="0"/>
              <a:t>2-phase </a:t>
            </a:r>
            <a:r>
              <a:rPr lang="zh-CN" altLang="en-US" dirty="0" smtClean="0"/>
              <a:t>或</a:t>
            </a:r>
            <a:r>
              <a:rPr lang="en-US" altLang="zh-CN" dirty="0" smtClean="0"/>
              <a:t>4-phase </a:t>
            </a:r>
            <a:r>
              <a:rPr lang="zh-CN" altLang="en-US" dirty="0" smtClean="0"/>
              <a:t>的握手协议，无全局时钟</a:t>
            </a:r>
            <a:endParaRPr lang="en-US" altLang="zh-CN" dirty="0" smtClean="0"/>
          </a:p>
          <a:p>
            <a:pPr lvl="1"/>
            <a:r>
              <a:rPr lang="zh-CN" altLang="en-US" dirty="0" smtClean="0"/>
              <a:t>电路操作以自己的速度进行工作，外部观察者无法预测数据何时有效</a:t>
            </a:r>
            <a:r>
              <a:rPr lang="zh-CN" altLang="en-US" dirty="0" smtClean="0"/>
              <a:t>。</a:t>
            </a:r>
            <a:endParaRPr lang="en-US" altLang="zh-CN" dirty="0" smtClean="0"/>
          </a:p>
          <a:p>
            <a:r>
              <a:rPr lang="zh-CN" altLang="en-US" dirty="0" smtClean="0"/>
              <a:t>在基于同步电路的跨时钟域设计，握手协议由状态机实现</a:t>
            </a:r>
            <a:endParaRPr lang="en-US" altLang="zh-CN" dirty="0" smtClean="0"/>
          </a:p>
          <a:p>
            <a:pPr lvl="1"/>
            <a:r>
              <a:rPr lang="zh-CN" altLang="en-US" dirty="0" smtClean="0"/>
              <a:t>握手信号</a:t>
            </a:r>
            <a:r>
              <a:rPr lang="en-US" altLang="zh-CN" dirty="0" err="1" smtClean="0"/>
              <a:t>Req</a:t>
            </a:r>
            <a:r>
              <a:rPr lang="en-US" altLang="zh-CN" dirty="0" smtClean="0"/>
              <a:t>/</a:t>
            </a:r>
            <a:r>
              <a:rPr lang="en-US" altLang="zh-CN" dirty="0" err="1" smtClean="0"/>
              <a:t>Ack</a:t>
            </a:r>
            <a:endParaRPr lang="en-US" altLang="zh-CN" dirty="0" smtClean="0"/>
          </a:p>
          <a:p>
            <a:pPr lvl="1"/>
            <a:r>
              <a:rPr lang="zh-CN" altLang="en-US" dirty="0" smtClean="0"/>
              <a:t>协议</a:t>
            </a:r>
            <a:r>
              <a:rPr lang="en-US" altLang="zh-CN" dirty="0" smtClean="0"/>
              <a:t>2-phase </a:t>
            </a:r>
            <a:r>
              <a:rPr lang="zh-CN" altLang="en-US" dirty="0" smtClean="0"/>
              <a:t>或</a:t>
            </a:r>
            <a:r>
              <a:rPr lang="en-US" altLang="zh-CN" dirty="0" smtClean="0"/>
              <a:t>4-phase</a:t>
            </a:r>
          </a:p>
          <a:p>
            <a:pPr lvl="1"/>
            <a:r>
              <a:rPr lang="zh-CN" altLang="en-US" dirty="0" smtClean="0"/>
              <a:t>预知场合可使用部分握手协议</a:t>
            </a:r>
            <a:endParaRPr lang="en-US" altLang="zh-CN" dirty="0" smtClean="0"/>
          </a:p>
          <a:p>
            <a:pPr lvl="1"/>
            <a:endParaRPr lang="en-US" altLang="zh-CN" dirty="0" smtClean="0"/>
          </a:p>
          <a:p>
            <a:pPr lvl="1"/>
            <a:endParaRPr lang="en-US" altLang="zh-CN" dirty="0" smtClean="0"/>
          </a:p>
          <a:p>
            <a:pPr lvl="1"/>
            <a:endParaRPr lang="zh-CN" altLang="en-US" dirty="0" smtClean="0"/>
          </a:p>
        </p:txBody>
      </p:sp>
      <p:pic>
        <p:nvPicPr>
          <p:cNvPr id="17704962" name="Picture 2"/>
          <p:cNvPicPr>
            <a:picLocks noChangeAspect="1" noChangeArrowheads="1"/>
          </p:cNvPicPr>
          <p:nvPr/>
        </p:nvPicPr>
        <p:blipFill>
          <a:blip r:embed="rId4" cstate="print"/>
          <a:srcRect/>
          <a:stretch>
            <a:fillRect/>
          </a:stretch>
        </p:blipFill>
        <p:spPr bwMode="auto">
          <a:xfrm>
            <a:off x="4139952" y="1268760"/>
            <a:ext cx="2520280" cy="1127494"/>
          </a:xfrm>
          <a:prstGeom prst="rect">
            <a:avLst/>
          </a:prstGeom>
          <a:noFill/>
          <a:ln w="9525">
            <a:noFill/>
            <a:miter lim="800000"/>
            <a:headEnd/>
            <a:tailEnd/>
          </a:ln>
        </p:spPr>
      </p:pic>
      <p:pic>
        <p:nvPicPr>
          <p:cNvPr id="6" name="Picture 6"/>
          <p:cNvPicPr>
            <a:picLocks noChangeAspect="1" noChangeArrowheads="1"/>
          </p:cNvPicPr>
          <p:nvPr/>
        </p:nvPicPr>
        <p:blipFill>
          <a:blip r:embed="rId5" cstate="print"/>
          <a:srcRect/>
          <a:stretch>
            <a:fillRect/>
          </a:stretch>
        </p:blipFill>
        <p:spPr bwMode="auto">
          <a:xfrm>
            <a:off x="6263680" y="2852936"/>
            <a:ext cx="2880320" cy="1444977"/>
          </a:xfrm>
          <a:prstGeom prst="rect">
            <a:avLst/>
          </a:prstGeom>
          <a:noFill/>
          <a:ln w="9525">
            <a:noFill/>
            <a:miter lim="800000"/>
            <a:headEnd/>
            <a:tailEnd/>
          </a:ln>
        </p:spPr>
      </p:pic>
      <p:pic>
        <p:nvPicPr>
          <p:cNvPr id="17704963" name="Picture 3"/>
          <p:cNvPicPr>
            <a:picLocks noChangeAspect="1" noChangeArrowheads="1"/>
          </p:cNvPicPr>
          <p:nvPr/>
        </p:nvPicPr>
        <p:blipFill>
          <a:blip r:embed="rId6" cstate="print"/>
          <a:srcRect/>
          <a:stretch>
            <a:fillRect/>
          </a:stretch>
        </p:blipFill>
        <p:spPr bwMode="auto">
          <a:xfrm>
            <a:off x="7020272" y="1124744"/>
            <a:ext cx="1764196" cy="1632540"/>
          </a:xfrm>
          <a:prstGeom prst="rect">
            <a:avLst/>
          </a:prstGeom>
          <a:noFill/>
          <a:ln w="9525">
            <a:noFill/>
            <a:miter lim="800000"/>
            <a:headEnd/>
            <a:tailEnd/>
          </a:ln>
        </p:spPr>
      </p:pic>
      <p:pic>
        <p:nvPicPr>
          <p:cNvPr id="17704965" name="Picture 5"/>
          <p:cNvPicPr>
            <a:picLocks noChangeAspect="1" noChangeArrowheads="1"/>
          </p:cNvPicPr>
          <p:nvPr/>
        </p:nvPicPr>
        <p:blipFill>
          <a:blip r:embed="rId7" cstate="print"/>
          <a:srcRect/>
          <a:stretch>
            <a:fillRect/>
          </a:stretch>
        </p:blipFill>
        <p:spPr bwMode="auto">
          <a:xfrm>
            <a:off x="6300192" y="4581128"/>
            <a:ext cx="2987824" cy="151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时钟策略的对比</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705987" name="Picture 3"/>
          <p:cNvPicPr>
            <a:picLocks noChangeAspect="1" noChangeArrowheads="1"/>
          </p:cNvPicPr>
          <p:nvPr/>
        </p:nvPicPr>
        <p:blipFill>
          <a:blip r:embed="rId2" cstate="print"/>
          <a:srcRect/>
          <a:stretch>
            <a:fillRect/>
          </a:stretch>
        </p:blipFill>
        <p:spPr bwMode="auto">
          <a:xfrm>
            <a:off x="683568" y="908720"/>
            <a:ext cx="7416824" cy="5418508"/>
          </a:xfrm>
          <a:prstGeom prst="rect">
            <a:avLst/>
          </a:prstGeom>
          <a:noFill/>
          <a:ln w="9525">
            <a:noFill/>
            <a:miter lim="800000"/>
            <a:headEnd/>
            <a:tailEnd/>
          </a:ln>
        </p:spPr>
      </p:pic>
      <p:sp>
        <p:nvSpPr>
          <p:cNvPr id="6" name="矩形 5"/>
          <p:cNvSpPr/>
          <p:nvPr/>
        </p:nvSpPr>
        <p:spPr>
          <a:xfrm>
            <a:off x="6660232" y="1844824"/>
            <a:ext cx="1368152" cy="165618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时钟策略的对比</a:t>
            </a:r>
            <a:endParaRPr lang="zh-CN" altLang="en-US" dirty="0"/>
          </a:p>
        </p:txBody>
      </p:sp>
      <p:sp>
        <p:nvSpPr>
          <p:cNvPr id="3" name="内容占位符 2"/>
          <p:cNvSpPr>
            <a:spLocks noGrp="1"/>
          </p:cNvSpPr>
          <p:nvPr>
            <p:ph idx="1"/>
          </p:nvPr>
        </p:nvSpPr>
        <p:spPr/>
        <p:txBody>
          <a:bodyPr/>
          <a:lstStyle/>
          <a:p>
            <a:endParaRPr lang="zh-CN" altLang="en-US"/>
          </a:p>
        </p:txBody>
      </p:sp>
      <p:pic>
        <p:nvPicPr>
          <p:cNvPr id="17707011" name="Picture 3"/>
          <p:cNvPicPr>
            <a:picLocks noChangeAspect="1" noChangeArrowheads="1"/>
          </p:cNvPicPr>
          <p:nvPr/>
        </p:nvPicPr>
        <p:blipFill>
          <a:blip r:embed="rId2" cstate="print"/>
          <a:srcRect/>
          <a:stretch>
            <a:fillRect/>
          </a:stretch>
        </p:blipFill>
        <p:spPr bwMode="auto">
          <a:xfrm>
            <a:off x="611560" y="1556792"/>
            <a:ext cx="7854149" cy="4248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另一</a:t>
            </a:r>
            <a:r>
              <a:rPr lang="zh-CN" altLang="en-US" dirty="0" smtClean="0"/>
              <a:t>种时钟策略分类</a:t>
            </a:r>
            <a:r>
              <a:rPr lang="zh-CN" altLang="en-US" dirty="0" smtClean="0"/>
              <a:t>方法</a:t>
            </a:r>
            <a:endParaRPr lang="zh-CN" altLang="en-US" dirty="0"/>
          </a:p>
        </p:txBody>
      </p:sp>
      <p:sp>
        <p:nvSpPr>
          <p:cNvPr id="5" name="内容占位符 4"/>
          <p:cNvSpPr>
            <a:spLocks noGrp="1"/>
          </p:cNvSpPr>
          <p:nvPr>
            <p:ph idx="1"/>
          </p:nvPr>
        </p:nvSpPr>
        <p:spPr>
          <a:xfrm>
            <a:off x="457200" y="980728"/>
            <a:ext cx="4978896" cy="5328592"/>
          </a:xfrm>
        </p:spPr>
        <p:txBody>
          <a:bodyPr/>
          <a:lstStyle/>
          <a:p>
            <a:r>
              <a:rPr lang="zh-CN" altLang="en-US" sz="2000" dirty="0" smtClean="0"/>
              <a:t>根据同步系统中“信号”与局部时钟的关系来分类</a:t>
            </a:r>
            <a:endParaRPr lang="en-US" altLang="zh-CN" sz="2000" dirty="0" smtClean="0"/>
          </a:p>
          <a:p>
            <a:pPr lvl="1"/>
            <a:r>
              <a:rPr lang="zh-CN" altLang="en-US" sz="1800" dirty="0" smtClean="0"/>
              <a:t>同步的（</a:t>
            </a:r>
            <a:r>
              <a:rPr lang="en-US" altLang="zh-CN" sz="1800" dirty="0" smtClean="0"/>
              <a:t>synchronous), </a:t>
            </a:r>
            <a:r>
              <a:rPr lang="zh-CN" altLang="en-US" sz="1800" dirty="0" smtClean="0"/>
              <a:t>频率相同，固定相位偏差或无偏差</a:t>
            </a:r>
            <a:endParaRPr lang="en-US" altLang="zh-CN" sz="1800" dirty="0" smtClean="0"/>
          </a:p>
          <a:p>
            <a:pPr lvl="1"/>
            <a:r>
              <a:rPr lang="zh-CN" altLang="en-US" sz="1800" dirty="0" smtClean="0"/>
              <a:t>中等同步的（</a:t>
            </a:r>
            <a:r>
              <a:rPr lang="en-US" altLang="zh-CN" sz="1800" dirty="0" err="1" smtClean="0"/>
              <a:t>mesochronous</a:t>
            </a:r>
            <a:r>
              <a:rPr lang="en-US" altLang="zh-CN" sz="1800" dirty="0" smtClean="0"/>
              <a:t> “</a:t>
            </a:r>
            <a:r>
              <a:rPr lang="en-US" altLang="zh-CN" sz="1800" dirty="0" err="1" smtClean="0"/>
              <a:t>meso</a:t>
            </a:r>
            <a:r>
              <a:rPr lang="en-US" altLang="zh-CN" sz="1800" dirty="0" smtClean="0"/>
              <a:t>” </a:t>
            </a:r>
            <a:r>
              <a:rPr lang="zh-CN" altLang="en-US" sz="1800" dirty="0" smtClean="0"/>
              <a:t>希腊语“中间”</a:t>
            </a:r>
            <a:r>
              <a:rPr lang="en-US" altLang="zh-CN" sz="1800" dirty="0" smtClean="0"/>
              <a:t>), </a:t>
            </a:r>
            <a:r>
              <a:rPr lang="zh-CN" altLang="en-US" sz="1800" dirty="0" smtClean="0"/>
              <a:t>频率相同，相位偏差未知</a:t>
            </a:r>
            <a:endParaRPr lang="en-US" altLang="zh-CN" sz="1800" dirty="0" smtClean="0"/>
          </a:p>
          <a:p>
            <a:pPr lvl="1"/>
            <a:r>
              <a:rPr lang="zh-CN" altLang="en-US" sz="1800" dirty="0" smtClean="0"/>
              <a:t>近似同步的（</a:t>
            </a:r>
            <a:r>
              <a:rPr lang="en-US" altLang="zh-CN" sz="1800" dirty="0" err="1" smtClean="0"/>
              <a:t>plesiochronous</a:t>
            </a:r>
            <a:r>
              <a:rPr lang="en-US" altLang="zh-CN" sz="1800" dirty="0" smtClean="0"/>
              <a:t> </a:t>
            </a:r>
            <a:r>
              <a:rPr lang="zh-CN" altLang="en-US" sz="1800" dirty="0" smtClean="0"/>
              <a:t>“</a:t>
            </a:r>
            <a:r>
              <a:rPr lang="en-US" altLang="zh-CN" sz="1800" dirty="0" err="1" smtClean="0"/>
              <a:t>plesio</a:t>
            </a:r>
            <a:r>
              <a:rPr lang="en-US" altLang="zh-CN" sz="1800" dirty="0" smtClean="0"/>
              <a:t>”</a:t>
            </a:r>
            <a:r>
              <a:rPr lang="zh-CN" altLang="en-US" sz="1800" dirty="0" smtClean="0"/>
              <a:t>希腊语“相近”</a:t>
            </a:r>
            <a:r>
              <a:rPr lang="en-US" altLang="zh-CN" sz="1800" dirty="0" smtClean="0"/>
              <a:t>) , </a:t>
            </a:r>
            <a:r>
              <a:rPr lang="zh-CN" altLang="en-US" sz="1800" dirty="0" smtClean="0"/>
              <a:t>频率相近</a:t>
            </a:r>
            <a:r>
              <a:rPr lang="en-US" altLang="zh-CN" sz="1800" dirty="0" smtClean="0"/>
              <a:t>/</a:t>
            </a:r>
            <a:r>
              <a:rPr lang="zh-CN" altLang="en-US" sz="1800" dirty="0" smtClean="0"/>
              <a:t>相位偏差大。</a:t>
            </a:r>
            <a:endParaRPr lang="en-US" altLang="zh-CN" sz="1800" dirty="0" smtClean="0"/>
          </a:p>
          <a:p>
            <a:pPr lvl="1"/>
            <a:r>
              <a:rPr lang="zh-CN" altLang="en-US" sz="1800" dirty="0" smtClean="0"/>
              <a:t>异步的（</a:t>
            </a:r>
            <a:r>
              <a:rPr lang="en-US" altLang="zh-CN" sz="1800" dirty="0" smtClean="0"/>
              <a:t>asynchronous), </a:t>
            </a:r>
            <a:r>
              <a:rPr lang="zh-CN" altLang="en-US" sz="1800" dirty="0" smtClean="0"/>
              <a:t>频率完全不同</a:t>
            </a:r>
            <a:endParaRPr lang="en-US" altLang="zh-CN" sz="1800" dirty="0" smtClean="0"/>
          </a:p>
          <a:p>
            <a:r>
              <a:rPr lang="zh-CN" altLang="en-US" sz="2000" dirty="0" smtClean="0"/>
              <a:t>这种分法实际上根据发送端“信号”所参考的时钟（域）跟接受端的时钟（域）之间的频率和相位关系进行区分。引入时钟域的概念后，同步数字系统设计可分为同时钟的“时钟域内”设计，以及多时钟的“跨时钟域”设计</a:t>
            </a:r>
            <a:endParaRPr lang="en-US" altLang="zh-CN" sz="2000" dirty="0" smtClean="0"/>
          </a:p>
          <a:p>
            <a:pPr lvl="2"/>
            <a:endParaRPr lang="zh-CN" altLang="en-US" sz="1400" dirty="0"/>
          </a:p>
        </p:txBody>
      </p:sp>
      <p:pic>
        <p:nvPicPr>
          <p:cNvPr id="17699842" name="Picture 2"/>
          <p:cNvPicPr>
            <a:picLocks noChangeAspect="1" noChangeArrowheads="1"/>
          </p:cNvPicPr>
          <p:nvPr/>
        </p:nvPicPr>
        <p:blipFill>
          <a:blip r:embed="rId2" cstate="print"/>
          <a:srcRect/>
          <a:stretch>
            <a:fillRect/>
          </a:stretch>
        </p:blipFill>
        <p:spPr bwMode="auto">
          <a:xfrm>
            <a:off x="5724128" y="3717032"/>
            <a:ext cx="3167346" cy="1224136"/>
          </a:xfrm>
          <a:prstGeom prst="rect">
            <a:avLst/>
          </a:prstGeom>
          <a:noFill/>
          <a:ln w="9525">
            <a:noFill/>
            <a:miter lim="800000"/>
            <a:headEnd/>
            <a:tailEnd/>
          </a:ln>
        </p:spPr>
      </p:pic>
      <p:pic>
        <p:nvPicPr>
          <p:cNvPr id="17699843" name="Picture 3"/>
          <p:cNvPicPr>
            <a:picLocks noChangeAspect="1" noChangeArrowheads="1"/>
          </p:cNvPicPr>
          <p:nvPr/>
        </p:nvPicPr>
        <p:blipFill>
          <a:blip r:embed="rId3" cstate="print"/>
          <a:srcRect/>
          <a:stretch>
            <a:fillRect/>
          </a:stretch>
        </p:blipFill>
        <p:spPr bwMode="auto">
          <a:xfrm>
            <a:off x="5746802" y="2348880"/>
            <a:ext cx="3397198" cy="1152128"/>
          </a:xfrm>
          <a:prstGeom prst="rect">
            <a:avLst/>
          </a:prstGeom>
          <a:noFill/>
          <a:ln w="9525">
            <a:noFill/>
            <a:miter lim="800000"/>
            <a:headEnd/>
            <a:tailEnd/>
          </a:ln>
        </p:spPr>
      </p:pic>
      <p:pic>
        <p:nvPicPr>
          <p:cNvPr id="17699844" name="Picture 4"/>
          <p:cNvPicPr>
            <a:picLocks noChangeAspect="1" noChangeArrowheads="1"/>
          </p:cNvPicPr>
          <p:nvPr/>
        </p:nvPicPr>
        <p:blipFill>
          <a:blip r:embed="rId4" cstate="print"/>
          <a:srcRect/>
          <a:stretch>
            <a:fillRect/>
          </a:stretch>
        </p:blipFill>
        <p:spPr bwMode="auto">
          <a:xfrm>
            <a:off x="5700775" y="836712"/>
            <a:ext cx="3443225" cy="1080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时序逻辑</a:t>
            </a:r>
            <a:endParaRPr lang="zh-CN" altLang="en-US" dirty="0"/>
          </a:p>
        </p:txBody>
      </p:sp>
      <p:sp>
        <p:nvSpPr>
          <p:cNvPr id="3" name="内容占位符 2"/>
          <p:cNvSpPr>
            <a:spLocks noGrp="1"/>
          </p:cNvSpPr>
          <p:nvPr>
            <p:ph idx="1"/>
          </p:nvPr>
        </p:nvSpPr>
        <p:spPr/>
        <p:txBody>
          <a:bodyPr/>
          <a:lstStyle/>
          <a:p>
            <a:r>
              <a:rPr lang="zh-CN" altLang="en-US" sz="2000" dirty="0" smtClean="0"/>
              <a:t>时序电路</a:t>
            </a:r>
            <a:r>
              <a:rPr lang="en-US" altLang="zh-CN" sz="2000" dirty="0" smtClean="0"/>
              <a:t>/</a:t>
            </a:r>
            <a:r>
              <a:rPr lang="zh-CN" altLang="en-US" sz="2000" dirty="0" smtClean="0"/>
              <a:t>逻辑的定义：</a:t>
            </a:r>
            <a:endParaRPr lang="en-US" altLang="zh-CN" sz="2000" dirty="0" smtClean="0"/>
          </a:p>
          <a:p>
            <a:pPr lvl="1"/>
            <a:r>
              <a:rPr lang="en-US" altLang="zh-CN" sz="1600" dirty="0" smtClean="0"/>
              <a:t>In digital circuit theory, sequential logic is a type of logic circuit whose output depends not only on the present value of its input signals but on the sequence of past inputs, the input history as well</a:t>
            </a:r>
            <a:r>
              <a:rPr lang="zh-CN" altLang="en-US" sz="1600" dirty="0" smtClean="0"/>
              <a:t>。</a:t>
            </a:r>
            <a:r>
              <a:rPr lang="en-US" altLang="zh-CN" sz="1600" dirty="0" smtClean="0"/>
              <a:t>This is in contrast to combinational logic, whose output is a function of only the present input. That is, sequential logic has state (memory) while combinational logic does not.</a:t>
            </a:r>
          </a:p>
          <a:p>
            <a:pPr lvl="1"/>
            <a:r>
              <a:rPr lang="en-US" altLang="zh-CN" sz="1600" dirty="0" smtClean="0"/>
              <a:t>Sequential </a:t>
            </a:r>
            <a:r>
              <a:rPr lang="en-US" altLang="zh-CN" sz="1600" dirty="0" smtClean="0"/>
              <a:t>Circuits are built out of combinational logic and one or more memory/storage elements.</a:t>
            </a:r>
          </a:p>
          <a:p>
            <a:r>
              <a:rPr lang="zh-CN" altLang="en-US" sz="2000" dirty="0" smtClean="0"/>
              <a:t>时序逻辑</a:t>
            </a:r>
            <a:r>
              <a:rPr lang="en-US" altLang="zh-CN" sz="2000" dirty="0" smtClean="0"/>
              <a:t>=memory </a:t>
            </a:r>
            <a:r>
              <a:rPr lang="zh-CN" altLang="en-US" sz="2000" dirty="0" smtClean="0"/>
              <a:t>器件</a:t>
            </a:r>
            <a:r>
              <a:rPr lang="en-US" altLang="zh-CN" sz="2000" dirty="0" smtClean="0"/>
              <a:t>+</a:t>
            </a:r>
            <a:r>
              <a:rPr lang="zh-CN" altLang="en-US" sz="2000" dirty="0" smtClean="0"/>
              <a:t>组合逻辑</a:t>
            </a:r>
            <a:endParaRPr lang="en-US" altLang="zh-CN" sz="2000" dirty="0" smtClean="0"/>
          </a:p>
          <a:p>
            <a:r>
              <a:rPr lang="en-US" altLang="zh-CN" sz="2000" dirty="0" smtClean="0"/>
              <a:t>VLSI</a:t>
            </a:r>
            <a:r>
              <a:rPr lang="zh-CN" altLang="en-US" sz="2000" dirty="0" smtClean="0"/>
              <a:t>基本都由时序逻辑构成</a:t>
            </a:r>
            <a:endParaRPr lang="en-US" altLang="zh-CN" sz="2000" dirty="0" smtClean="0"/>
          </a:p>
          <a:p>
            <a:endParaRPr lang="zh-CN" altLang="en-US" sz="1800" dirty="0"/>
          </a:p>
        </p:txBody>
      </p:sp>
      <p:pic>
        <p:nvPicPr>
          <p:cNvPr id="4" name="Picture 3" descr="AACXWYV0"/>
          <p:cNvPicPr>
            <a:picLocks noChangeAspect="1" noChangeArrowheads="1"/>
          </p:cNvPicPr>
          <p:nvPr/>
        </p:nvPicPr>
        <p:blipFill>
          <a:blip r:embed="rId2" cstate="print"/>
          <a:srcRect/>
          <a:stretch>
            <a:fillRect/>
          </a:stretch>
        </p:blipFill>
        <p:spPr bwMode="auto">
          <a:xfrm>
            <a:off x="4427984" y="4365104"/>
            <a:ext cx="3888432" cy="1988837"/>
          </a:xfrm>
          <a:prstGeom prst="rect">
            <a:avLst/>
          </a:prstGeom>
          <a:noFill/>
        </p:spPr>
      </p:pic>
      <p:pic>
        <p:nvPicPr>
          <p:cNvPr id="17063938" name="Picture 2"/>
          <p:cNvPicPr>
            <a:picLocks noChangeAspect="1" noChangeArrowheads="1"/>
          </p:cNvPicPr>
          <p:nvPr/>
        </p:nvPicPr>
        <p:blipFill>
          <a:blip r:embed="rId3" cstate="print"/>
          <a:srcRect/>
          <a:stretch>
            <a:fillRect/>
          </a:stretch>
        </p:blipFill>
        <p:spPr bwMode="auto">
          <a:xfrm>
            <a:off x="1259632" y="4581128"/>
            <a:ext cx="2448272" cy="1388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从设计角度看</a:t>
            </a:r>
            <a:r>
              <a:rPr lang="en-US" altLang="zh-CN" dirty="0" smtClean="0"/>
              <a:t>VLSI</a:t>
            </a:r>
            <a:r>
              <a:rPr lang="zh-CN" altLang="en-US" dirty="0" smtClean="0"/>
              <a:t>中时钟之间的关系</a:t>
            </a:r>
            <a:endParaRPr lang="zh-CN" altLang="en-US" dirty="0"/>
          </a:p>
        </p:txBody>
      </p:sp>
      <p:sp>
        <p:nvSpPr>
          <p:cNvPr id="3" name="内容占位符 2"/>
          <p:cNvSpPr>
            <a:spLocks noGrp="1"/>
          </p:cNvSpPr>
          <p:nvPr>
            <p:ph idx="1"/>
          </p:nvPr>
        </p:nvSpPr>
        <p:spPr>
          <a:xfrm>
            <a:off x="457200" y="980728"/>
            <a:ext cx="3970784" cy="5328592"/>
          </a:xfrm>
        </p:spPr>
        <p:txBody>
          <a:bodyPr/>
          <a:lstStyle/>
          <a:p>
            <a:r>
              <a:rPr lang="zh-CN" altLang="en-US" dirty="0" smtClean="0"/>
              <a:t>实际</a:t>
            </a:r>
            <a:r>
              <a:rPr lang="en-US" altLang="zh-CN" dirty="0" smtClean="0"/>
              <a:t>VLSI</a:t>
            </a:r>
            <a:r>
              <a:rPr lang="zh-CN" altLang="en-US" dirty="0" smtClean="0"/>
              <a:t>设计中，从时序分析要求和</a:t>
            </a:r>
            <a:r>
              <a:rPr lang="en-US" altLang="zh-CN" dirty="0" smtClean="0"/>
              <a:t>EDA</a:t>
            </a:r>
            <a:r>
              <a:rPr lang="zh-CN" altLang="en-US" dirty="0" smtClean="0"/>
              <a:t>工具角度，多时钟域时钟之间的关系</a:t>
            </a:r>
            <a:endParaRPr lang="en-US" altLang="zh-CN" dirty="0" smtClean="0"/>
          </a:p>
          <a:p>
            <a:pPr lvl="1"/>
            <a:r>
              <a:rPr lang="zh-CN" altLang="en-US" dirty="0" smtClean="0"/>
              <a:t>同频率同相位</a:t>
            </a:r>
            <a:endParaRPr lang="en-US" altLang="zh-CN" dirty="0" smtClean="0"/>
          </a:p>
          <a:p>
            <a:pPr lvl="1"/>
            <a:r>
              <a:rPr lang="zh-CN" altLang="en-US" dirty="0" smtClean="0"/>
              <a:t>同频率固定相位偏差</a:t>
            </a:r>
            <a:endParaRPr lang="en-US" altLang="zh-CN" dirty="0" smtClean="0"/>
          </a:p>
          <a:p>
            <a:pPr lvl="1"/>
            <a:r>
              <a:rPr lang="zh-CN" altLang="en-US" dirty="0" smtClean="0"/>
              <a:t>对齐的整数倍速频率</a:t>
            </a:r>
            <a:endParaRPr lang="en-US" altLang="zh-CN" dirty="0" smtClean="0"/>
          </a:p>
          <a:p>
            <a:pPr lvl="1"/>
            <a:r>
              <a:rPr lang="zh-CN" altLang="en-US" dirty="0" smtClean="0"/>
              <a:t>异步时钟</a:t>
            </a:r>
            <a:endParaRPr lang="en-US" altLang="zh-CN" dirty="0" smtClean="0"/>
          </a:p>
          <a:p>
            <a:pPr lvl="2"/>
            <a:r>
              <a:rPr lang="zh-CN" altLang="en-US" dirty="0" smtClean="0"/>
              <a:t>同频率，相位偏差不确定</a:t>
            </a:r>
            <a:endParaRPr lang="en-US" altLang="zh-CN" dirty="0" smtClean="0"/>
          </a:p>
          <a:p>
            <a:pPr lvl="2"/>
            <a:r>
              <a:rPr lang="zh-CN" altLang="en-US" dirty="0" smtClean="0"/>
              <a:t>非整数频率</a:t>
            </a:r>
            <a:endParaRPr lang="en-US" altLang="zh-CN" dirty="0" smtClean="0"/>
          </a:p>
          <a:p>
            <a:pPr lvl="2"/>
            <a:r>
              <a:rPr lang="zh-CN" altLang="en-US" dirty="0" smtClean="0"/>
              <a:t>频率不同</a:t>
            </a:r>
            <a:endParaRPr lang="en-US" altLang="zh-CN" dirty="0" smtClean="0"/>
          </a:p>
          <a:p>
            <a:pPr lvl="1"/>
            <a:endParaRPr lang="zh-CN" altLang="en-US" dirty="0"/>
          </a:p>
        </p:txBody>
      </p:sp>
      <p:pic>
        <p:nvPicPr>
          <p:cNvPr id="17708034" name="Picture 2"/>
          <p:cNvPicPr>
            <a:picLocks noChangeAspect="1" noChangeArrowheads="1"/>
          </p:cNvPicPr>
          <p:nvPr/>
        </p:nvPicPr>
        <p:blipFill>
          <a:blip r:embed="rId2" cstate="print"/>
          <a:srcRect/>
          <a:stretch>
            <a:fillRect/>
          </a:stretch>
        </p:blipFill>
        <p:spPr bwMode="auto">
          <a:xfrm>
            <a:off x="4788024" y="1052736"/>
            <a:ext cx="4032448" cy="1066374"/>
          </a:xfrm>
          <a:prstGeom prst="rect">
            <a:avLst/>
          </a:prstGeom>
          <a:noFill/>
          <a:ln w="9525">
            <a:noFill/>
            <a:miter lim="800000"/>
            <a:headEnd/>
            <a:tailEnd/>
          </a:ln>
        </p:spPr>
      </p:pic>
      <p:pic>
        <p:nvPicPr>
          <p:cNvPr id="17708035" name="Picture 3"/>
          <p:cNvPicPr>
            <a:picLocks noChangeAspect="1" noChangeArrowheads="1"/>
          </p:cNvPicPr>
          <p:nvPr/>
        </p:nvPicPr>
        <p:blipFill>
          <a:blip r:embed="rId3" cstate="print"/>
          <a:srcRect/>
          <a:stretch>
            <a:fillRect/>
          </a:stretch>
        </p:blipFill>
        <p:spPr bwMode="auto">
          <a:xfrm>
            <a:off x="4313463" y="2348880"/>
            <a:ext cx="4830537" cy="1008112"/>
          </a:xfrm>
          <a:prstGeom prst="rect">
            <a:avLst/>
          </a:prstGeom>
          <a:noFill/>
          <a:ln w="9525">
            <a:noFill/>
            <a:miter lim="800000"/>
            <a:headEnd/>
            <a:tailEnd/>
          </a:ln>
        </p:spPr>
      </p:pic>
      <p:pic>
        <p:nvPicPr>
          <p:cNvPr id="17708036" name="Picture 4"/>
          <p:cNvPicPr>
            <a:picLocks noChangeAspect="1" noChangeArrowheads="1"/>
          </p:cNvPicPr>
          <p:nvPr/>
        </p:nvPicPr>
        <p:blipFill>
          <a:blip r:embed="rId4" cstate="print"/>
          <a:srcRect/>
          <a:stretch>
            <a:fillRect/>
          </a:stretch>
        </p:blipFill>
        <p:spPr bwMode="auto">
          <a:xfrm>
            <a:off x="4211960" y="3573016"/>
            <a:ext cx="5112568" cy="1230970"/>
          </a:xfrm>
          <a:prstGeom prst="rect">
            <a:avLst/>
          </a:prstGeom>
          <a:noFill/>
          <a:ln w="9525">
            <a:noFill/>
            <a:miter lim="800000"/>
            <a:headEnd/>
            <a:tailEnd/>
          </a:ln>
        </p:spPr>
      </p:pic>
      <p:pic>
        <p:nvPicPr>
          <p:cNvPr id="17708037" name="Picture 5"/>
          <p:cNvPicPr>
            <a:picLocks noChangeAspect="1" noChangeArrowheads="1"/>
          </p:cNvPicPr>
          <p:nvPr/>
        </p:nvPicPr>
        <p:blipFill>
          <a:blip r:embed="rId5" cstate="print"/>
          <a:srcRect/>
          <a:stretch>
            <a:fillRect/>
          </a:stretch>
        </p:blipFill>
        <p:spPr bwMode="auto">
          <a:xfrm>
            <a:off x="4427984" y="4869160"/>
            <a:ext cx="4902274" cy="1147165"/>
          </a:xfrm>
          <a:prstGeom prst="rect">
            <a:avLst/>
          </a:prstGeom>
          <a:noFill/>
          <a:ln w="9525">
            <a:noFill/>
            <a:miter lim="800000"/>
            <a:headEnd/>
            <a:tailEnd/>
          </a:ln>
        </p:spPr>
      </p:pic>
      <p:sp>
        <p:nvSpPr>
          <p:cNvPr id="10" name="矩形 9"/>
          <p:cNvSpPr/>
          <p:nvPr/>
        </p:nvSpPr>
        <p:spPr>
          <a:xfrm>
            <a:off x="971600" y="3284984"/>
            <a:ext cx="5832648" cy="136815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971600" y="2132856"/>
            <a:ext cx="5832648" cy="1080120"/>
            <a:chOff x="971600" y="2132856"/>
            <a:chExt cx="5832648" cy="1080120"/>
          </a:xfrm>
        </p:grpSpPr>
        <p:sp>
          <p:nvSpPr>
            <p:cNvPr id="8" name="矩形 7"/>
            <p:cNvSpPr/>
            <p:nvPr/>
          </p:nvSpPr>
          <p:spPr>
            <a:xfrm>
              <a:off x="971600" y="2132856"/>
              <a:ext cx="5832648" cy="108012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1" name="TextBox 10"/>
            <p:cNvSpPr txBox="1"/>
            <p:nvPr/>
          </p:nvSpPr>
          <p:spPr>
            <a:xfrm>
              <a:off x="3203848" y="2132856"/>
              <a:ext cx="3312368" cy="646331"/>
            </a:xfrm>
            <a:prstGeom prst="rect">
              <a:avLst/>
            </a:prstGeom>
            <a:noFill/>
          </p:spPr>
          <p:txBody>
            <a:bodyPr wrap="square" rtlCol="0">
              <a:spAutoFit/>
            </a:bodyPr>
            <a:lstStyle/>
            <a:p>
              <a:r>
                <a:rPr lang="zh-CN" altLang="en-US" dirty="0" smtClean="0">
                  <a:solidFill>
                    <a:srgbClr val="FF0000"/>
                  </a:solidFill>
                </a:rPr>
                <a:t>现有</a:t>
              </a:r>
              <a:r>
                <a:rPr lang="en-US" altLang="zh-CN" dirty="0" smtClean="0">
                  <a:solidFill>
                    <a:srgbClr val="FF0000"/>
                  </a:solidFill>
                </a:rPr>
                <a:t>EDA</a:t>
              </a:r>
              <a:r>
                <a:rPr lang="zh-CN" altLang="en-US" dirty="0" smtClean="0">
                  <a:solidFill>
                    <a:srgbClr val="FF0000"/>
                  </a:solidFill>
                </a:rPr>
                <a:t>工具能分析时序，接口可以简单</a:t>
              </a:r>
              <a:endParaRPr lang="en-US" altLang="zh-CN" dirty="0" smtClean="0">
                <a:solidFill>
                  <a:srgbClr val="FF0000"/>
                </a:solidFill>
              </a:endParaRPr>
            </a:p>
          </p:txBody>
        </p:sp>
      </p:grpSp>
      <p:sp>
        <p:nvSpPr>
          <p:cNvPr id="12" name="TextBox 11"/>
          <p:cNvSpPr txBox="1"/>
          <p:nvPr/>
        </p:nvSpPr>
        <p:spPr>
          <a:xfrm>
            <a:off x="3275856" y="3356992"/>
            <a:ext cx="3312368" cy="369332"/>
          </a:xfrm>
          <a:prstGeom prst="rect">
            <a:avLst/>
          </a:prstGeom>
          <a:noFill/>
        </p:spPr>
        <p:txBody>
          <a:bodyPr wrap="square" rtlCol="0">
            <a:spAutoFit/>
          </a:bodyPr>
          <a:lstStyle/>
          <a:p>
            <a:r>
              <a:rPr lang="zh-CN" altLang="en-US" dirty="0" smtClean="0">
                <a:solidFill>
                  <a:srgbClr val="FF0000"/>
                </a:solidFill>
              </a:rPr>
              <a:t>需要考虑跨时钟域的接口</a:t>
            </a:r>
            <a:endParaRPr lang="en-US" altLang="zh-CN" dirty="0" smtClean="0">
              <a:solidFill>
                <a:srgbClr val="FF0000"/>
              </a:solidFill>
            </a:endParaRPr>
          </a:p>
        </p:txBody>
      </p:sp>
      <p:sp>
        <p:nvSpPr>
          <p:cNvPr id="14" name="TextBox 13"/>
          <p:cNvSpPr txBox="1"/>
          <p:nvPr/>
        </p:nvSpPr>
        <p:spPr>
          <a:xfrm>
            <a:off x="611560" y="5013176"/>
            <a:ext cx="3312368" cy="646331"/>
          </a:xfrm>
          <a:prstGeom prst="rect">
            <a:avLst/>
          </a:prstGeom>
          <a:noFill/>
        </p:spPr>
        <p:txBody>
          <a:bodyPr wrap="square" rtlCol="0">
            <a:spAutoFit/>
          </a:bodyPr>
          <a:lstStyle/>
          <a:p>
            <a:r>
              <a:rPr lang="en-US" altLang="zh-CN" dirty="0" smtClean="0">
                <a:solidFill>
                  <a:srgbClr val="FF0000"/>
                </a:solidFill>
              </a:rPr>
              <a:t>Q1</a:t>
            </a:r>
            <a:r>
              <a:rPr lang="zh-CN" altLang="en-US" dirty="0" smtClean="0">
                <a:solidFill>
                  <a:srgbClr val="FF0000"/>
                </a:solidFill>
              </a:rPr>
              <a:t>：在时序分析中用什么命令表明时钟之间的关系</a:t>
            </a:r>
            <a:endParaRPr lang="en-US" altLang="zh-CN" dirty="0" smtClean="0">
              <a:solidFill>
                <a:srgbClr val="FF0000"/>
              </a:solidFill>
            </a:endParaRPr>
          </a:p>
        </p:txBody>
      </p:sp>
      <p:sp>
        <p:nvSpPr>
          <p:cNvPr id="15" name="TextBox 14"/>
          <p:cNvSpPr txBox="1"/>
          <p:nvPr/>
        </p:nvSpPr>
        <p:spPr>
          <a:xfrm>
            <a:off x="683568" y="5733256"/>
            <a:ext cx="3312368" cy="646331"/>
          </a:xfrm>
          <a:prstGeom prst="rect">
            <a:avLst/>
          </a:prstGeom>
          <a:noFill/>
        </p:spPr>
        <p:txBody>
          <a:bodyPr wrap="square" rtlCol="0">
            <a:spAutoFit/>
          </a:bodyPr>
          <a:lstStyle/>
          <a:p>
            <a:r>
              <a:rPr lang="en-US" altLang="zh-CN" dirty="0" smtClean="0">
                <a:solidFill>
                  <a:srgbClr val="FF0000"/>
                </a:solidFill>
              </a:rPr>
              <a:t>Q2</a:t>
            </a:r>
            <a:r>
              <a:rPr lang="zh-CN" altLang="en-US" dirty="0" smtClean="0">
                <a:solidFill>
                  <a:srgbClr val="FF0000"/>
                </a:solidFill>
              </a:rPr>
              <a:t>：在时序分析中怎样处理跨时钟域的设计</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同步电路中的信号</a:t>
            </a:r>
            <a:endParaRPr lang="zh-CN" altLang="en-US" dirty="0"/>
          </a:p>
        </p:txBody>
      </p:sp>
      <p:sp>
        <p:nvSpPr>
          <p:cNvPr id="3" name="内容占位符 2"/>
          <p:cNvSpPr>
            <a:spLocks noGrp="1"/>
          </p:cNvSpPr>
          <p:nvPr>
            <p:ph idx="1"/>
          </p:nvPr>
        </p:nvSpPr>
        <p:spPr>
          <a:xfrm>
            <a:off x="457200" y="980728"/>
            <a:ext cx="3610744" cy="5328592"/>
          </a:xfrm>
        </p:spPr>
        <p:txBody>
          <a:bodyPr/>
          <a:lstStyle/>
          <a:p>
            <a:r>
              <a:rPr lang="zh-CN" altLang="en-US" dirty="0" smtClean="0"/>
              <a:t>采用同步电路结构，根据是否冒险敏感和功能可以分为三类，每类都有特殊的设计考虑</a:t>
            </a:r>
            <a:endParaRPr lang="en-US" altLang="zh-CN" dirty="0" smtClean="0"/>
          </a:p>
          <a:p>
            <a:pPr lvl="1"/>
            <a:r>
              <a:rPr lang="zh-CN" altLang="en-US" dirty="0" smtClean="0"/>
              <a:t>一般信号</a:t>
            </a:r>
            <a:endParaRPr lang="en-US" altLang="zh-CN" dirty="0" smtClean="0"/>
          </a:p>
          <a:p>
            <a:pPr lvl="2"/>
            <a:r>
              <a:rPr lang="zh-CN" altLang="en-US" dirty="0" smtClean="0"/>
              <a:t>只要设计满足时序条件，一般信号可以免除冒险。</a:t>
            </a:r>
            <a:endParaRPr lang="en-US" altLang="zh-CN" dirty="0" smtClean="0"/>
          </a:p>
          <a:p>
            <a:pPr lvl="1"/>
            <a:r>
              <a:rPr lang="en-US" altLang="zh-CN" dirty="0" smtClean="0"/>
              <a:t>Reset </a:t>
            </a:r>
            <a:r>
              <a:rPr lang="zh-CN" altLang="en-US" dirty="0" smtClean="0"/>
              <a:t>信号</a:t>
            </a:r>
            <a:endParaRPr lang="en-US" altLang="zh-CN" dirty="0" smtClean="0"/>
          </a:p>
          <a:p>
            <a:pPr lvl="2"/>
            <a:r>
              <a:rPr lang="zh-CN" altLang="en-US" dirty="0" smtClean="0"/>
              <a:t>异步</a:t>
            </a:r>
            <a:r>
              <a:rPr lang="en-US" altLang="zh-CN" dirty="0" smtClean="0"/>
              <a:t>Reset</a:t>
            </a:r>
            <a:r>
              <a:rPr lang="zh-CN" altLang="en-US" dirty="0" smtClean="0"/>
              <a:t>信号存在冒险可能危害电路正常工作</a:t>
            </a:r>
            <a:endParaRPr lang="en-US" altLang="zh-CN" dirty="0" smtClean="0"/>
          </a:p>
          <a:p>
            <a:pPr lvl="1"/>
            <a:r>
              <a:rPr lang="en-US" altLang="zh-CN" dirty="0" smtClean="0"/>
              <a:t>Clock</a:t>
            </a:r>
            <a:r>
              <a:rPr lang="zh-CN" altLang="en-US" dirty="0" smtClean="0"/>
              <a:t>信号</a:t>
            </a:r>
            <a:endParaRPr lang="en-US" altLang="zh-CN" dirty="0" smtClean="0"/>
          </a:p>
          <a:p>
            <a:pPr lvl="2"/>
            <a:r>
              <a:rPr lang="zh-CN" altLang="en-US" dirty="0" smtClean="0"/>
              <a:t>不能存在冒险</a:t>
            </a:r>
            <a:endParaRPr lang="en-US" altLang="zh-CN" dirty="0" smtClean="0"/>
          </a:p>
          <a:p>
            <a:pPr lvl="2"/>
            <a:r>
              <a:rPr lang="zh-CN" altLang="en-US" dirty="0" smtClean="0"/>
              <a:t>并且影响时序</a:t>
            </a:r>
            <a:endParaRPr lang="en-US" altLang="zh-CN" dirty="0" smtClean="0"/>
          </a:p>
          <a:p>
            <a:pPr lvl="1"/>
            <a:endParaRPr lang="en-US" altLang="zh-CN" dirty="0" smtClean="0"/>
          </a:p>
          <a:p>
            <a:pPr lvl="1">
              <a:buNone/>
            </a:pPr>
            <a:endParaRPr lang="en-US" altLang="zh-CN" dirty="0" smtClean="0"/>
          </a:p>
          <a:p>
            <a:endParaRPr lang="zh-CN" altLang="en-US" dirty="0"/>
          </a:p>
        </p:txBody>
      </p:sp>
      <p:pic>
        <p:nvPicPr>
          <p:cNvPr id="17709059" name="Picture 3"/>
          <p:cNvPicPr>
            <a:picLocks noChangeAspect="1" noChangeArrowheads="1"/>
          </p:cNvPicPr>
          <p:nvPr/>
        </p:nvPicPr>
        <p:blipFill>
          <a:blip r:embed="rId2" cstate="print"/>
          <a:srcRect/>
          <a:stretch>
            <a:fillRect/>
          </a:stretch>
        </p:blipFill>
        <p:spPr bwMode="auto">
          <a:xfrm>
            <a:off x="3923928" y="2132856"/>
            <a:ext cx="5076056" cy="2022127"/>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3851919" y="4653136"/>
            <a:ext cx="5453519" cy="1368152"/>
          </a:xfrm>
          <a:prstGeom prst="rect">
            <a:avLst/>
          </a:prstGeom>
          <a:noFill/>
          <a:ln w="9525">
            <a:noFill/>
            <a:miter lim="800000"/>
            <a:headEnd/>
            <a:tailEnd/>
          </a:ln>
        </p:spPr>
      </p:pic>
      <p:grpSp>
        <p:nvGrpSpPr>
          <p:cNvPr id="8" name="组合 7"/>
          <p:cNvGrpSpPr/>
          <p:nvPr/>
        </p:nvGrpSpPr>
        <p:grpSpPr>
          <a:xfrm>
            <a:off x="1043608" y="2348880"/>
            <a:ext cx="5832648" cy="1080120"/>
            <a:chOff x="971600" y="2132856"/>
            <a:chExt cx="5832648" cy="1080120"/>
          </a:xfrm>
        </p:grpSpPr>
        <p:sp>
          <p:nvSpPr>
            <p:cNvPr id="9" name="矩形 8"/>
            <p:cNvSpPr/>
            <p:nvPr/>
          </p:nvSpPr>
          <p:spPr>
            <a:xfrm>
              <a:off x="971600" y="2132856"/>
              <a:ext cx="5832648" cy="108012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3203848" y="2132856"/>
              <a:ext cx="3312368" cy="646331"/>
            </a:xfrm>
            <a:prstGeom prst="rect">
              <a:avLst/>
            </a:prstGeom>
            <a:noFill/>
          </p:spPr>
          <p:txBody>
            <a:bodyPr wrap="square" rtlCol="0">
              <a:spAutoFit/>
            </a:bodyPr>
            <a:lstStyle/>
            <a:p>
              <a:r>
                <a:rPr lang="zh-CN" altLang="en-US" dirty="0" smtClean="0">
                  <a:solidFill>
                    <a:srgbClr val="FF0000"/>
                  </a:solidFill>
                </a:rPr>
                <a:t>主要功能，可使用逻辑综合工具</a:t>
              </a:r>
              <a:endParaRPr lang="en-US" altLang="zh-CN" dirty="0" smtClean="0">
                <a:solidFill>
                  <a:srgbClr val="FF0000"/>
                </a:solidFill>
              </a:endParaRPr>
            </a:p>
          </p:txBody>
        </p:sp>
      </p:grpSp>
      <p:grpSp>
        <p:nvGrpSpPr>
          <p:cNvPr id="11" name="组合 10"/>
          <p:cNvGrpSpPr/>
          <p:nvPr/>
        </p:nvGrpSpPr>
        <p:grpSpPr>
          <a:xfrm>
            <a:off x="971600" y="3501008"/>
            <a:ext cx="5832648" cy="2376264"/>
            <a:chOff x="971600" y="2132856"/>
            <a:chExt cx="5832648" cy="1080120"/>
          </a:xfrm>
        </p:grpSpPr>
        <p:sp>
          <p:nvSpPr>
            <p:cNvPr id="12" name="矩形 11"/>
            <p:cNvSpPr/>
            <p:nvPr/>
          </p:nvSpPr>
          <p:spPr>
            <a:xfrm>
              <a:off x="971600" y="2132856"/>
              <a:ext cx="5832648" cy="108012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3" name="TextBox 12"/>
            <p:cNvSpPr txBox="1"/>
            <p:nvPr/>
          </p:nvSpPr>
          <p:spPr>
            <a:xfrm>
              <a:off x="3203848" y="2132856"/>
              <a:ext cx="3312368" cy="293787"/>
            </a:xfrm>
            <a:prstGeom prst="rect">
              <a:avLst/>
            </a:prstGeom>
            <a:noFill/>
          </p:spPr>
          <p:txBody>
            <a:bodyPr wrap="square" rtlCol="0">
              <a:spAutoFit/>
            </a:bodyPr>
            <a:lstStyle/>
            <a:p>
              <a:r>
                <a:rPr lang="zh-CN" altLang="en-US" dirty="0" smtClean="0">
                  <a:solidFill>
                    <a:srgbClr val="FF0000"/>
                  </a:solidFill>
                </a:rPr>
                <a:t>边带信号，需要手工设计后端工具支持</a:t>
              </a:r>
              <a:endParaRPr lang="en-US" altLang="zh-CN" dirty="0" smtClean="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同步电路的时钟策略</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a:t>
            </a:r>
            <a:r>
              <a:rPr lang="zh-CN" altLang="en-US" dirty="0" smtClean="0"/>
              <a:t>电路的时钟策略</a:t>
            </a:r>
            <a:endParaRPr lang="zh-CN" altLang="en-US" dirty="0"/>
          </a:p>
        </p:txBody>
      </p:sp>
      <p:sp>
        <p:nvSpPr>
          <p:cNvPr id="3" name="内容占位符 2"/>
          <p:cNvSpPr>
            <a:spLocks noGrp="1"/>
          </p:cNvSpPr>
          <p:nvPr>
            <p:ph idx="1"/>
          </p:nvPr>
        </p:nvSpPr>
        <p:spPr/>
        <p:txBody>
          <a:bodyPr/>
          <a:lstStyle/>
          <a:p>
            <a:r>
              <a:rPr lang="zh-CN" altLang="en-US" dirty="0" smtClean="0"/>
              <a:t>选择不同相数的时钟，和不同记忆原件形成不同的时钟策略</a:t>
            </a:r>
            <a:endParaRPr lang="en-US" altLang="zh-CN" dirty="0" smtClean="0"/>
          </a:p>
          <a:p>
            <a:pPr lvl="1"/>
            <a:endParaRPr lang="en-US" altLang="zh-CN" dirty="0" smtClean="0"/>
          </a:p>
          <a:p>
            <a:endParaRPr lang="zh-CN" altLang="en-US" dirty="0"/>
          </a:p>
        </p:txBody>
      </p:sp>
      <p:pic>
        <p:nvPicPr>
          <p:cNvPr id="4" name="Picture 2"/>
          <p:cNvPicPr>
            <a:picLocks noChangeAspect="1" noChangeArrowheads="1"/>
          </p:cNvPicPr>
          <p:nvPr/>
        </p:nvPicPr>
        <p:blipFill>
          <a:blip r:embed="rId3" cstate="print"/>
          <a:srcRect/>
          <a:stretch>
            <a:fillRect/>
          </a:stretch>
        </p:blipFill>
        <p:spPr bwMode="auto">
          <a:xfrm>
            <a:off x="971600" y="1916832"/>
            <a:ext cx="7896297" cy="4248472"/>
          </a:xfrm>
          <a:prstGeom prst="rect">
            <a:avLst/>
          </a:prstGeom>
          <a:noFill/>
          <a:ln w="9525">
            <a:noFill/>
            <a:miter lim="800000"/>
            <a:headEnd/>
            <a:tailEnd/>
          </a:ln>
        </p:spPr>
      </p:pic>
      <p:sp>
        <p:nvSpPr>
          <p:cNvPr id="5" name="矩形 4"/>
          <p:cNvSpPr/>
          <p:nvPr/>
        </p:nvSpPr>
        <p:spPr>
          <a:xfrm>
            <a:off x="5148064" y="2564904"/>
            <a:ext cx="3744416" cy="172819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边缘触发单相时钟</a:t>
            </a:r>
            <a:endParaRPr lang="zh-CN" altLang="en-US" dirty="0"/>
          </a:p>
        </p:txBody>
      </p:sp>
      <p:sp>
        <p:nvSpPr>
          <p:cNvPr id="3" name="内容占位符 2"/>
          <p:cNvSpPr>
            <a:spLocks noGrp="1"/>
          </p:cNvSpPr>
          <p:nvPr>
            <p:ph idx="1"/>
          </p:nvPr>
        </p:nvSpPr>
        <p:spPr>
          <a:xfrm>
            <a:off x="457200" y="980728"/>
            <a:ext cx="5842992" cy="5328592"/>
          </a:xfrm>
        </p:spPr>
        <p:txBody>
          <a:bodyPr/>
          <a:lstStyle/>
          <a:p>
            <a:r>
              <a:rPr lang="zh-CN" altLang="en-US" dirty="0" smtClean="0"/>
              <a:t>边缘触发单相时钟的时序分析</a:t>
            </a:r>
            <a:endParaRPr lang="en-US" altLang="zh-CN" dirty="0" smtClean="0"/>
          </a:p>
          <a:p>
            <a:pPr lvl="1"/>
            <a:r>
              <a:rPr lang="en-US" altLang="zh-CN" dirty="0" smtClean="0"/>
              <a:t>Setup</a:t>
            </a:r>
            <a:r>
              <a:rPr lang="zh-CN" altLang="en-US" dirty="0" smtClean="0"/>
              <a:t>条件。保持以下不等式成立</a:t>
            </a:r>
            <a:endParaRPr lang="en-US" altLang="zh-CN" dirty="0" smtClean="0"/>
          </a:p>
          <a:p>
            <a:pPr lvl="1"/>
            <a:endParaRPr lang="en-US" altLang="zh-CN" dirty="0" smtClean="0"/>
          </a:p>
          <a:p>
            <a:pPr lvl="1"/>
            <a:endParaRPr lang="en-US" altLang="zh-CN" dirty="0" smtClean="0"/>
          </a:p>
          <a:p>
            <a:pPr lvl="1"/>
            <a:endParaRPr lang="en-US" altLang="zh-CN" dirty="0" smtClean="0"/>
          </a:p>
          <a:p>
            <a:pPr lvl="2"/>
            <a:endParaRPr lang="en-US" altLang="zh-CN" dirty="0" smtClean="0"/>
          </a:p>
          <a:p>
            <a:pPr lvl="2"/>
            <a:r>
              <a:rPr lang="zh-CN" altLang="en-US" dirty="0" smtClean="0"/>
              <a:t>如果</a:t>
            </a:r>
            <a:r>
              <a:rPr lang="en-US" altLang="zh-CN" dirty="0" err="1" smtClean="0"/>
              <a:t>T</a:t>
            </a:r>
            <a:r>
              <a:rPr lang="en-US" altLang="zh-CN" baseline="-25000" dirty="0" err="1" smtClean="0"/>
              <a:t>sk</a:t>
            </a:r>
            <a:r>
              <a:rPr lang="en-US" altLang="zh-CN" dirty="0" smtClean="0"/>
              <a:t>&gt;0 </a:t>
            </a:r>
            <a:r>
              <a:rPr lang="en-US" altLang="zh-CN" dirty="0" err="1" smtClean="0"/>
              <a:t>t</a:t>
            </a:r>
            <a:r>
              <a:rPr lang="en-US" altLang="zh-CN" baseline="-25000" dirty="0" err="1" smtClean="0"/>
              <a:t>sk</a:t>
            </a:r>
            <a:r>
              <a:rPr lang="en-US" altLang="zh-CN" dirty="0" smtClean="0"/>
              <a:t> = </a:t>
            </a:r>
            <a:r>
              <a:rPr lang="en-US" altLang="zh-CN" dirty="0" err="1" smtClean="0"/>
              <a:t>t</a:t>
            </a:r>
            <a:r>
              <a:rPr lang="en-US" altLang="zh-CN" baseline="-25000" dirty="0" err="1" smtClean="0"/>
              <a:t>di</a:t>
            </a:r>
            <a:r>
              <a:rPr lang="en-US" altLang="zh-CN" dirty="0" smtClean="0"/>
              <a:t> </a:t>
            </a:r>
            <a:r>
              <a:rPr lang="en-US" altLang="zh-CN" baseline="-25000" dirty="0" err="1" smtClean="0"/>
              <a:t>rcv</a:t>
            </a:r>
            <a:r>
              <a:rPr lang="en-US" altLang="zh-CN" dirty="0" err="1" smtClean="0"/>
              <a:t>-t</a:t>
            </a:r>
            <a:r>
              <a:rPr lang="en-US" altLang="zh-CN" baseline="-25000" dirty="0" err="1" smtClean="0"/>
              <a:t>di</a:t>
            </a:r>
            <a:r>
              <a:rPr lang="en-US" altLang="zh-CN" dirty="0" smtClean="0"/>
              <a:t> </a:t>
            </a:r>
            <a:r>
              <a:rPr lang="en-US" altLang="zh-CN" baseline="-25000" dirty="0" err="1" smtClean="0"/>
              <a:t>xmt</a:t>
            </a:r>
            <a:r>
              <a:rPr lang="en-US" altLang="zh-CN" baseline="-25000" dirty="0" smtClean="0"/>
              <a:t> </a:t>
            </a:r>
            <a:r>
              <a:rPr lang="en-US" altLang="zh-CN" dirty="0" smtClean="0"/>
              <a:t>&gt;0  </a:t>
            </a:r>
            <a:r>
              <a:rPr lang="zh-CN" altLang="en-US" dirty="0" smtClean="0"/>
              <a:t>即 接收端的时钟晚于发送端（正向偏移），允许运行时钟频率更高</a:t>
            </a:r>
            <a:endParaRPr lang="en-US" altLang="zh-CN" dirty="0" smtClean="0"/>
          </a:p>
          <a:p>
            <a:pPr lvl="2"/>
            <a:r>
              <a:rPr lang="zh-CN" altLang="en-US" dirty="0" smtClean="0"/>
              <a:t>而反向偏移，要求运行时钟频率更低才能满足时序条件</a:t>
            </a:r>
            <a:endParaRPr lang="en-US" altLang="zh-CN" dirty="0" smtClean="0"/>
          </a:p>
          <a:p>
            <a:pPr lvl="2"/>
            <a:r>
              <a:rPr lang="zh-CN" altLang="en-US" dirty="0" smtClean="0"/>
              <a:t>在实际电路中，不可能只有正向偏移，因而一般考虑最坏情况</a:t>
            </a:r>
            <a:endParaRPr lang="en-US" altLang="zh-CN" dirty="0" smtClean="0"/>
          </a:p>
          <a:p>
            <a:pPr lvl="2"/>
            <a:endParaRPr lang="en-US" altLang="zh-CN" dirty="0" smtClean="0"/>
          </a:p>
          <a:p>
            <a:pPr lvl="2"/>
            <a:endParaRPr lang="en-US" altLang="zh-CN" dirty="0" smtClean="0"/>
          </a:p>
          <a:p>
            <a:pPr lvl="2"/>
            <a:endParaRPr lang="en-US" altLang="zh-CN" dirty="0" smtClean="0"/>
          </a:p>
          <a:p>
            <a:pPr lvl="1"/>
            <a:endParaRPr lang="zh-CN" altLang="en-US" dirty="0"/>
          </a:p>
        </p:txBody>
      </p:sp>
      <p:pic>
        <p:nvPicPr>
          <p:cNvPr id="17716226" name="Picture 2"/>
          <p:cNvPicPr>
            <a:picLocks noChangeAspect="1" noChangeArrowheads="1"/>
          </p:cNvPicPr>
          <p:nvPr/>
        </p:nvPicPr>
        <p:blipFill>
          <a:blip r:embed="rId2" cstate="print"/>
          <a:srcRect/>
          <a:stretch>
            <a:fillRect/>
          </a:stretch>
        </p:blipFill>
        <p:spPr bwMode="auto">
          <a:xfrm>
            <a:off x="6732240" y="0"/>
            <a:ext cx="1790773" cy="2304256"/>
          </a:xfrm>
          <a:prstGeom prst="rect">
            <a:avLst/>
          </a:prstGeom>
          <a:noFill/>
          <a:ln w="9525">
            <a:noFill/>
            <a:miter lim="800000"/>
            <a:headEnd/>
            <a:tailEnd/>
          </a:ln>
        </p:spPr>
      </p:pic>
      <p:pic>
        <p:nvPicPr>
          <p:cNvPr id="17716227" name="Picture 3"/>
          <p:cNvPicPr>
            <a:picLocks noChangeAspect="1" noChangeArrowheads="1"/>
          </p:cNvPicPr>
          <p:nvPr/>
        </p:nvPicPr>
        <p:blipFill>
          <a:blip r:embed="rId3" cstate="print"/>
          <a:srcRect/>
          <a:stretch>
            <a:fillRect/>
          </a:stretch>
        </p:blipFill>
        <p:spPr bwMode="auto">
          <a:xfrm>
            <a:off x="6516216" y="2348880"/>
            <a:ext cx="2315214" cy="2448272"/>
          </a:xfrm>
          <a:prstGeom prst="rect">
            <a:avLst/>
          </a:prstGeom>
          <a:noFill/>
          <a:ln w="9525">
            <a:noFill/>
            <a:miter lim="800000"/>
            <a:headEnd/>
            <a:tailEnd/>
          </a:ln>
        </p:spPr>
      </p:pic>
      <p:pic>
        <p:nvPicPr>
          <p:cNvPr id="17716228" name="Picture 4"/>
          <p:cNvPicPr>
            <a:picLocks noChangeAspect="1" noChangeArrowheads="1"/>
          </p:cNvPicPr>
          <p:nvPr/>
        </p:nvPicPr>
        <p:blipFill>
          <a:blip r:embed="rId4" cstate="print"/>
          <a:srcRect/>
          <a:stretch>
            <a:fillRect/>
          </a:stretch>
        </p:blipFill>
        <p:spPr bwMode="auto">
          <a:xfrm>
            <a:off x="827584" y="2276872"/>
            <a:ext cx="5040560" cy="341820"/>
          </a:xfrm>
          <a:prstGeom prst="rect">
            <a:avLst/>
          </a:prstGeom>
          <a:noFill/>
          <a:ln w="9525">
            <a:noFill/>
            <a:miter lim="800000"/>
            <a:headEnd/>
            <a:tailEnd/>
          </a:ln>
        </p:spPr>
      </p:pic>
      <p:pic>
        <p:nvPicPr>
          <p:cNvPr id="17716229" name="Picture 5"/>
          <p:cNvPicPr>
            <a:picLocks noChangeAspect="1" noChangeArrowheads="1"/>
          </p:cNvPicPr>
          <p:nvPr/>
        </p:nvPicPr>
        <p:blipFill>
          <a:blip r:embed="rId5" cstate="print"/>
          <a:srcRect/>
          <a:stretch>
            <a:fillRect/>
          </a:stretch>
        </p:blipFill>
        <p:spPr bwMode="auto">
          <a:xfrm>
            <a:off x="971600" y="1844825"/>
            <a:ext cx="4752528" cy="373725"/>
          </a:xfrm>
          <a:prstGeom prst="rect">
            <a:avLst/>
          </a:prstGeom>
          <a:noFill/>
          <a:ln w="9525">
            <a:noFill/>
            <a:miter lim="800000"/>
            <a:headEnd/>
            <a:tailEnd/>
          </a:ln>
        </p:spPr>
      </p:pic>
      <p:pic>
        <p:nvPicPr>
          <p:cNvPr id="17716231" name="Picture 7"/>
          <p:cNvPicPr>
            <a:picLocks noChangeAspect="1" noChangeArrowheads="1"/>
          </p:cNvPicPr>
          <p:nvPr/>
        </p:nvPicPr>
        <p:blipFill>
          <a:blip r:embed="rId6" cstate="print"/>
          <a:srcRect/>
          <a:stretch>
            <a:fillRect/>
          </a:stretch>
        </p:blipFill>
        <p:spPr bwMode="auto">
          <a:xfrm>
            <a:off x="971600" y="2564904"/>
            <a:ext cx="4248472" cy="486466"/>
          </a:xfrm>
          <a:prstGeom prst="rect">
            <a:avLst/>
          </a:prstGeom>
          <a:noFill/>
          <a:ln w="9525">
            <a:noFill/>
            <a:miter lim="800000"/>
            <a:headEnd/>
            <a:tailEnd/>
          </a:ln>
        </p:spPr>
      </p:pic>
      <p:sp>
        <p:nvSpPr>
          <p:cNvPr id="10" name="矩形 9"/>
          <p:cNvSpPr/>
          <p:nvPr/>
        </p:nvSpPr>
        <p:spPr>
          <a:xfrm>
            <a:off x="1547664" y="2564904"/>
            <a:ext cx="2664296"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16232" name="Picture 8"/>
          <p:cNvPicPr>
            <a:picLocks noChangeAspect="1" noChangeArrowheads="1"/>
          </p:cNvPicPr>
          <p:nvPr/>
        </p:nvPicPr>
        <p:blipFill>
          <a:blip r:embed="rId7" cstate="print"/>
          <a:srcRect/>
          <a:stretch>
            <a:fillRect/>
          </a:stretch>
        </p:blipFill>
        <p:spPr bwMode="auto">
          <a:xfrm>
            <a:off x="6119664" y="5013176"/>
            <a:ext cx="3024336" cy="1416806"/>
          </a:xfrm>
          <a:prstGeom prst="rect">
            <a:avLst/>
          </a:prstGeom>
          <a:noFill/>
          <a:ln w="9525">
            <a:noFill/>
            <a:miter lim="800000"/>
            <a:headEnd/>
            <a:tailEnd/>
          </a:ln>
        </p:spPr>
      </p:pic>
      <p:pic>
        <p:nvPicPr>
          <p:cNvPr id="17716233" name="Picture 9"/>
          <p:cNvPicPr>
            <a:picLocks noChangeAspect="1" noChangeArrowheads="1"/>
          </p:cNvPicPr>
          <p:nvPr/>
        </p:nvPicPr>
        <p:blipFill>
          <a:blip r:embed="rId8" cstate="print"/>
          <a:srcRect/>
          <a:stretch>
            <a:fillRect/>
          </a:stretch>
        </p:blipFill>
        <p:spPr bwMode="auto">
          <a:xfrm>
            <a:off x="899592" y="5445224"/>
            <a:ext cx="5292080" cy="541920"/>
          </a:xfrm>
          <a:prstGeom prst="rect">
            <a:avLst/>
          </a:prstGeom>
          <a:noFill/>
          <a:ln w="9525">
            <a:noFill/>
            <a:miter lim="800000"/>
            <a:headEnd/>
            <a:tailEnd/>
          </a:ln>
        </p:spPr>
      </p:pic>
      <p:sp>
        <p:nvSpPr>
          <p:cNvPr id="13" name="矩形 12"/>
          <p:cNvSpPr/>
          <p:nvPr/>
        </p:nvSpPr>
        <p:spPr>
          <a:xfrm>
            <a:off x="3203848" y="5589240"/>
            <a:ext cx="576064"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3995936" y="5517232"/>
            <a:ext cx="936104"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076056" y="5589240"/>
            <a:ext cx="936104"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7255" name="Picture 7"/>
          <p:cNvPicPr>
            <a:picLocks noChangeAspect="1" noChangeArrowheads="1"/>
          </p:cNvPicPr>
          <p:nvPr/>
        </p:nvPicPr>
        <p:blipFill>
          <a:blip r:embed="rId2" cstate="print"/>
          <a:srcRect/>
          <a:stretch>
            <a:fillRect/>
          </a:stretch>
        </p:blipFill>
        <p:spPr bwMode="auto">
          <a:xfrm>
            <a:off x="6220682" y="4293096"/>
            <a:ext cx="2923318" cy="1944216"/>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6300192" y="0"/>
            <a:ext cx="2592288" cy="274127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边缘触发单相时钟</a:t>
            </a:r>
            <a:endParaRPr lang="zh-CN" altLang="en-US" dirty="0"/>
          </a:p>
        </p:txBody>
      </p:sp>
      <p:sp>
        <p:nvSpPr>
          <p:cNvPr id="3" name="内容占位符 2"/>
          <p:cNvSpPr>
            <a:spLocks noGrp="1"/>
          </p:cNvSpPr>
          <p:nvPr>
            <p:ph idx="1"/>
          </p:nvPr>
        </p:nvSpPr>
        <p:spPr>
          <a:xfrm>
            <a:off x="467544" y="908720"/>
            <a:ext cx="6192688" cy="5328592"/>
          </a:xfrm>
        </p:spPr>
        <p:txBody>
          <a:bodyPr/>
          <a:lstStyle/>
          <a:p>
            <a:r>
              <a:rPr lang="zh-CN" altLang="en-US" dirty="0" smtClean="0"/>
              <a:t>边缘触发单相时钟的时序分析</a:t>
            </a:r>
            <a:endParaRPr lang="en-US" altLang="zh-CN" dirty="0" smtClean="0"/>
          </a:p>
          <a:p>
            <a:pPr lvl="1"/>
            <a:r>
              <a:rPr lang="en-US" altLang="zh-CN" dirty="0" smtClean="0"/>
              <a:t>hold </a:t>
            </a:r>
            <a:r>
              <a:rPr lang="zh-CN" altLang="en-US" dirty="0" smtClean="0"/>
              <a:t>条件，以下不等式必须成立</a:t>
            </a:r>
            <a:endParaRPr lang="en-US" altLang="zh-CN" dirty="0" smtClean="0"/>
          </a:p>
          <a:p>
            <a:pPr lvl="1"/>
            <a:endParaRPr lang="en-US" altLang="zh-CN" dirty="0" smtClean="0"/>
          </a:p>
          <a:p>
            <a:pPr lvl="1"/>
            <a:endParaRPr lang="en-US" altLang="zh-CN" dirty="0" smtClean="0"/>
          </a:p>
          <a:p>
            <a:pPr lvl="1"/>
            <a:endParaRPr lang="en-US" altLang="zh-CN" dirty="0" smtClean="0"/>
          </a:p>
          <a:p>
            <a:pPr lvl="2"/>
            <a:r>
              <a:rPr lang="zh-CN" altLang="en-US" dirty="0" smtClean="0"/>
              <a:t>正向时钟漂移恶化</a:t>
            </a:r>
            <a:r>
              <a:rPr lang="en-US" altLang="zh-CN" dirty="0" smtClean="0"/>
              <a:t>Hold</a:t>
            </a:r>
            <a:r>
              <a:rPr lang="zh-CN" altLang="en-US" dirty="0" smtClean="0"/>
              <a:t>条件，</a:t>
            </a:r>
            <a:endParaRPr lang="en-US" altLang="zh-CN" dirty="0" smtClean="0"/>
          </a:p>
          <a:p>
            <a:pPr lvl="3"/>
            <a:r>
              <a:rPr lang="zh-CN" altLang="en-US" dirty="0" smtClean="0"/>
              <a:t>用</a:t>
            </a:r>
            <a:r>
              <a:rPr lang="en-US" altLang="zh-CN" dirty="0" smtClean="0"/>
              <a:t>Hold</a:t>
            </a:r>
            <a:r>
              <a:rPr lang="zh-CN" altLang="en-US" dirty="0" smtClean="0"/>
              <a:t>的容忍时间交换了</a:t>
            </a:r>
            <a:r>
              <a:rPr lang="en-US" altLang="zh-CN" dirty="0" smtClean="0"/>
              <a:t>Setup</a:t>
            </a:r>
            <a:r>
              <a:rPr lang="zh-CN" altLang="en-US" dirty="0" smtClean="0"/>
              <a:t>的容忍时间</a:t>
            </a:r>
            <a:endParaRPr lang="en-US" altLang="zh-CN" dirty="0" smtClean="0"/>
          </a:p>
          <a:p>
            <a:pPr lvl="2"/>
            <a:r>
              <a:rPr lang="zh-CN" altLang="en-US" dirty="0" smtClean="0"/>
              <a:t>当考虑最坏情况下以及触发器之间没有任何组合逻辑时，以下不等式必须成立</a:t>
            </a:r>
            <a:endParaRPr lang="en-US" altLang="zh-CN" dirty="0" smtClean="0"/>
          </a:p>
          <a:p>
            <a:pPr lvl="2"/>
            <a:endParaRPr lang="en-US" altLang="zh-CN" dirty="0" smtClean="0"/>
          </a:p>
          <a:p>
            <a:pPr lvl="2"/>
            <a:endParaRPr lang="en-US" altLang="zh-CN" dirty="0" smtClean="0"/>
          </a:p>
          <a:p>
            <a:pPr lvl="2"/>
            <a:endParaRPr lang="en-US" altLang="zh-CN" dirty="0" smtClean="0"/>
          </a:p>
          <a:p>
            <a:pPr lvl="2"/>
            <a:r>
              <a:rPr lang="en-US" altLang="zh-CN" dirty="0" smtClean="0"/>
              <a:t>Hold</a:t>
            </a:r>
            <a:r>
              <a:rPr lang="zh-CN" altLang="en-US" dirty="0" smtClean="0"/>
              <a:t>条件成立与否，于时钟频率无关</a:t>
            </a:r>
            <a:r>
              <a:rPr lang="en-US" altLang="zh-CN" dirty="0" smtClean="0"/>
              <a:t>, </a:t>
            </a:r>
            <a:r>
              <a:rPr lang="zh-CN" altLang="en-US" dirty="0" smtClean="0"/>
              <a:t>但跟漂移有关</a:t>
            </a:r>
            <a:endParaRPr lang="en-US" altLang="zh-CN" dirty="0" smtClean="0"/>
          </a:p>
          <a:p>
            <a:pPr lvl="2"/>
            <a:r>
              <a:rPr lang="zh-CN" altLang="en-US" dirty="0" smtClean="0"/>
              <a:t>综合工具或后端工具在通过插入时序原件之间插入组合逻辑来修复</a:t>
            </a:r>
            <a:r>
              <a:rPr lang="en-US" altLang="zh-CN" dirty="0" smtClean="0"/>
              <a:t>Hold Time </a:t>
            </a:r>
            <a:r>
              <a:rPr lang="zh-CN" altLang="en-US" dirty="0" smtClean="0"/>
              <a:t>时序违例</a:t>
            </a:r>
            <a:endParaRPr lang="zh-CN" altLang="en-US" dirty="0"/>
          </a:p>
        </p:txBody>
      </p:sp>
      <p:pic>
        <p:nvPicPr>
          <p:cNvPr id="17717250" name="Picture 2"/>
          <p:cNvPicPr>
            <a:picLocks noChangeAspect="1" noChangeArrowheads="1"/>
          </p:cNvPicPr>
          <p:nvPr/>
        </p:nvPicPr>
        <p:blipFill>
          <a:blip r:embed="rId4" cstate="print"/>
          <a:srcRect/>
          <a:stretch>
            <a:fillRect/>
          </a:stretch>
        </p:blipFill>
        <p:spPr bwMode="auto">
          <a:xfrm>
            <a:off x="1043608" y="2348880"/>
            <a:ext cx="4593133" cy="481018"/>
          </a:xfrm>
          <a:prstGeom prst="rect">
            <a:avLst/>
          </a:prstGeom>
          <a:noFill/>
          <a:ln w="9525">
            <a:noFill/>
            <a:miter lim="800000"/>
            <a:headEnd/>
            <a:tailEnd/>
          </a:ln>
        </p:spPr>
      </p:pic>
      <p:pic>
        <p:nvPicPr>
          <p:cNvPr id="17717251" name="Picture 3"/>
          <p:cNvPicPr>
            <a:picLocks noChangeAspect="1" noChangeArrowheads="1"/>
          </p:cNvPicPr>
          <p:nvPr/>
        </p:nvPicPr>
        <p:blipFill>
          <a:blip r:embed="rId5" cstate="print"/>
          <a:srcRect/>
          <a:stretch>
            <a:fillRect/>
          </a:stretch>
        </p:blipFill>
        <p:spPr bwMode="auto">
          <a:xfrm>
            <a:off x="1187624" y="1916832"/>
            <a:ext cx="4824536" cy="433342"/>
          </a:xfrm>
          <a:prstGeom prst="rect">
            <a:avLst/>
          </a:prstGeom>
          <a:noFill/>
          <a:ln w="9525">
            <a:noFill/>
            <a:miter lim="800000"/>
            <a:headEnd/>
            <a:tailEnd/>
          </a:ln>
        </p:spPr>
      </p:pic>
      <p:sp>
        <p:nvSpPr>
          <p:cNvPr id="7" name="矩形 6"/>
          <p:cNvSpPr/>
          <p:nvPr/>
        </p:nvSpPr>
        <p:spPr>
          <a:xfrm>
            <a:off x="3203848" y="2348880"/>
            <a:ext cx="1512168"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17252" name="Picture 4"/>
          <p:cNvPicPr>
            <a:picLocks noChangeAspect="1" noChangeArrowheads="1"/>
          </p:cNvPicPr>
          <p:nvPr/>
        </p:nvPicPr>
        <p:blipFill>
          <a:blip r:embed="rId6" cstate="print"/>
          <a:srcRect/>
          <a:stretch>
            <a:fillRect/>
          </a:stretch>
        </p:blipFill>
        <p:spPr bwMode="auto">
          <a:xfrm>
            <a:off x="1403648" y="4077072"/>
            <a:ext cx="4824536" cy="593049"/>
          </a:xfrm>
          <a:prstGeom prst="rect">
            <a:avLst/>
          </a:prstGeom>
          <a:noFill/>
          <a:ln w="9525">
            <a:noFill/>
            <a:miter lim="800000"/>
            <a:headEnd/>
            <a:tailEnd/>
          </a:ln>
        </p:spPr>
      </p:pic>
      <p:pic>
        <p:nvPicPr>
          <p:cNvPr id="17717254" name="Picture 6"/>
          <p:cNvPicPr>
            <a:picLocks noChangeAspect="1" noChangeArrowheads="1"/>
          </p:cNvPicPr>
          <p:nvPr/>
        </p:nvPicPr>
        <p:blipFill>
          <a:blip r:embed="rId7" cstate="print"/>
          <a:srcRect/>
          <a:stretch>
            <a:fillRect/>
          </a:stretch>
        </p:blipFill>
        <p:spPr bwMode="auto">
          <a:xfrm>
            <a:off x="1547664" y="4509120"/>
            <a:ext cx="4419600" cy="581025"/>
          </a:xfrm>
          <a:prstGeom prst="rect">
            <a:avLst/>
          </a:prstGeom>
          <a:noFill/>
          <a:ln w="9525">
            <a:noFill/>
            <a:miter lim="800000"/>
            <a:headEnd/>
            <a:tailEnd/>
          </a:ln>
        </p:spPr>
      </p:pic>
      <p:sp>
        <p:nvSpPr>
          <p:cNvPr id="12" name="TextBox 11"/>
          <p:cNvSpPr txBox="1"/>
          <p:nvPr/>
        </p:nvSpPr>
        <p:spPr>
          <a:xfrm>
            <a:off x="5724128" y="2780928"/>
            <a:ext cx="3240360" cy="923330"/>
          </a:xfrm>
          <a:prstGeom prst="rect">
            <a:avLst/>
          </a:prstGeom>
          <a:noFill/>
        </p:spPr>
        <p:txBody>
          <a:bodyPr wrap="square" rtlCol="0">
            <a:spAutoFit/>
          </a:bodyPr>
          <a:lstStyle/>
          <a:p>
            <a:pPr marL="0" lvl="2"/>
            <a:r>
              <a:rPr lang="en-US" altLang="zh-CN" dirty="0" smtClean="0">
                <a:solidFill>
                  <a:srgbClr val="FF0000"/>
                </a:solidFill>
              </a:rPr>
              <a:t>Q1</a:t>
            </a:r>
            <a:r>
              <a:rPr lang="zh-CN" altLang="en-US" dirty="0" smtClean="0">
                <a:solidFill>
                  <a:srgbClr val="FF0000"/>
                </a:solidFill>
              </a:rPr>
              <a:t>：如何修复</a:t>
            </a:r>
            <a:r>
              <a:rPr lang="en-US" altLang="zh-CN" dirty="0" smtClean="0">
                <a:solidFill>
                  <a:srgbClr val="FF0000"/>
                </a:solidFill>
              </a:rPr>
              <a:t>setup Time</a:t>
            </a:r>
            <a:r>
              <a:rPr lang="zh-CN" altLang="en-US" dirty="0" smtClean="0">
                <a:solidFill>
                  <a:srgbClr val="FF0000"/>
                </a:solidFill>
              </a:rPr>
              <a:t>时序违例</a:t>
            </a:r>
          </a:p>
          <a:p>
            <a:r>
              <a:rPr lang="en-US" altLang="zh-CN" dirty="0" smtClean="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边缘触发单相时钟</a:t>
            </a:r>
            <a:endParaRPr lang="zh-CN" altLang="en-US" dirty="0"/>
          </a:p>
        </p:txBody>
      </p:sp>
      <p:sp>
        <p:nvSpPr>
          <p:cNvPr id="3" name="内容占位符 2"/>
          <p:cNvSpPr>
            <a:spLocks noGrp="1"/>
          </p:cNvSpPr>
          <p:nvPr>
            <p:ph idx="1"/>
          </p:nvPr>
        </p:nvSpPr>
        <p:spPr/>
        <p:txBody>
          <a:bodyPr/>
          <a:lstStyle/>
          <a:p>
            <a:r>
              <a:rPr lang="zh-CN" altLang="en-US" sz="2000" dirty="0" smtClean="0"/>
              <a:t>边缘触发单相时钟设计是目前最流行，</a:t>
            </a:r>
            <a:endParaRPr lang="en-US" altLang="zh-CN" sz="2000" dirty="0" smtClean="0"/>
          </a:p>
          <a:p>
            <a:pPr lvl="1"/>
            <a:r>
              <a:rPr lang="zh-CN" altLang="en-US" sz="1800" dirty="0" smtClean="0"/>
              <a:t>是</a:t>
            </a:r>
            <a:r>
              <a:rPr lang="en-US" altLang="zh-CN" sz="1800" dirty="0" smtClean="0"/>
              <a:t>EDA</a:t>
            </a:r>
            <a:r>
              <a:rPr lang="zh-CN" altLang="en-US" sz="1800" dirty="0" smtClean="0"/>
              <a:t>工具和工艺库支持最多的设计方法。</a:t>
            </a:r>
            <a:endParaRPr lang="en-US" altLang="zh-CN" sz="1800" dirty="0" smtClean="0"/>
          </a:p>
          <a:p>
            <a:pPr lvl="1"/>
            <a:r>
              <a:rPr lang="zh-CN" altLang="en-US" sz="1800" dirty="0" smtClean="0"/>
              <a:t>时序分析公式较为简单，时序条件跟电路的最长路径和最短路径以及触发器的</a:t>
            </a:r>
            <a:r>
              <a:rPr lang="en-US" altLang="zh-CN" sz="1800" dirty="0" smtClean="0"/>
              <a:t>Setup/Hold</a:t>
            </a:r>
            <a:r>
              <a:rPr lang="zh-CN" altLang="en-US" sz="1800" dirty="0" smtClean="0"/>
              <a:t>参数有关</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1800" dirty="0" smtClean="0"/>
              <a:t>修复的方法也相当成熟</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1800" dirty="0" smtClean="0"/>
              <a:t>时钟的不确定性，同时影响电路中最长和最短路径设计，但对最短路径的影响更为致命。</a:t>
            </a:r>
            <a:endParaRPr lang="en-US" altLang="zh-CN" sz="1800" dirty="0" smtClean="0"/>
          </a:p>
          <a:p>
            <a:pPr lvl="1"/>
            <a:r>
              <a:rPr lang="zh-CN" altLang="en-US" sz="1800" dirty="0" smtClean="0"/>
              <a:t>修复</a:t>
            </a:r>
            <a:r>
              <a:rPr lang="en-US" altLang="zh-CN" sz="1800" dirty="0" smtClean="0"/>
              <a:t>Hold Time</a:t>
            </a:r>
            <a:r>
              <a:rPr lang="zh-CN" altLang="en-US" sz="1800" dirty="0" smtClean="0"/>
              <a:t>需要插入</a:t>
            </a:r>
            <a:r>
              <a:rPr lang="en-US" altLang="zh-CN" sz="1800" dirty="0" smtClean="0"/>
              <a:t>Buffer</a:t>
            </a:r>
            <a:r>
              <a:rPr lang="zh-CN" altLang="en-US" sz="1800" dirty="0" smtClean="0"/>
              <a:t>，引入额外的功耗</a:t>
            </a:r>
            <a:endParaRPr lang="zh-CN" altLang="en-US" sz="1800" dirty="0"/>
          </a:p>
        </p:txBody>
      </p:sp>
      <p:pic>
        <p:nvPicPr>
          <p:cNvPr id="17698818" name="Picture 2"/>
          <p:cNvPicPr>
            <a:picLocks noChangeAspect="1" noChangeArrowheads="1"/>
          </p:cNvPicPr>
          <p:nvPr/>
        </p:nvPicPr>
        <p:blipFill>
          <a:blip r:embed="rId2" cstate="print"/>
          <a:srcRect/>
          <a:stretch>
            <a:fillRect/>
          </a:stretch>
        </p:blipFill>
        <p:spPr bwMode="auto">
          <a:xfrm>
            <a:off x="1475656" y="3573016"/>
            <a:ext cx="5112568" cy="1680125"/>
          </a:xfrm>
          <a:prstGeom prst="rect">
            <a:avLst/>
          </a:prstGeom>
          <a:noFill/>
          <a:ln w="9525">
            <a:noFill/>
            <a:miter lim="800000"/>
            <a:headEnd/>
            <a:tailEnd/>
          </a:ln>
        </p:spPr>
      </p:pic>
      <p:pic>
        <p:nvPicPr>
          <p:cNvPr id="17698821" name="Picture 5"/>
          <p:cNvPicPr>
            <a:picLocks noChangeAspect="1" noChangeArrowheads="1"/>
          </p:cNvPicPr>
          <p:nvPr/>
        </p:nvPicPr>
        <p:blipFill>
          <a:blip r:embed="rId3" cstate="print"/>
          <a:srcRect/>
          <a:stretch>
            <a:fillRect/>
          </a:stretch>
        </p:blipFill>
        <p:spPr bwMode="auto">
          <a:xfrm>
            <a:off x="1331640" y="2348880"/>
            <a:ext cx="5904656" cy="805977"/>
          </a:xfrm>
          <a:prstGeom prst="rect">
            <a:avLst/>
          </a:prstGeom>
          <a:noFill/>
          <a:ln w="9525">
            <a:noFill/>
            <a:miter lim="800000"/>
            <a:headEnd/>
            <a:tailEnd/>
          </a:ln>
        </p:spPr>
      </p:pic>
      <p:sp>
        <p:nvSpPr>
          <p:cNvPr id="9" name="矩形 8"/>
          <p:cNvSpPr/>
          <p:nvPr/>
        </p:nvSpPr>
        <p:spPr>
          <a:xfrm>
            <a:off x="4716016" y="4653136"/>
            <a:ext cx="2016224"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双沿触发单相时钟</a:t>
            </a:r>
            <a:endParaRPr lang="zh-CN" altLang="en-US" dirty="0"/>
          </a:p>
        </p:txBody>
      </p:sp>
      <p:sp>
        <p:nvSpPr>
          <p:cNvPr id="3" name="内容占位符 2"/>
          <p:cNvSpPr>
            <a:spLocks noGrp="1"/>
          </p:cNvSpPr>
          <p:nvPr>
            <p:ph idx="1"/>
          </p:nvPr>
        </p:nvSpPr>
        <p:spPr>
          <a:xfrm>
            <a:off x="457200" y="980728"/>
            <a:ext cx="5626968" cy="5328592"/>
          </a:xfrm>
        </p:spPr>
        <p:txBody>
          <a:bodyPr/>
          <a:lstStyle/>
          <a:p>
            <a:r>
              <a:rPr lang="zh-CN" altLang="en-US" sz="2000" dirty="0" smtClean="0"/>
              <a:t>双沿触发器单相时钟</a:t>
            </a:r>
            <a:endParaRPr lang="en-US" altLang="zh-CN" sz="2000" dirty="0" smtClean="0"/>
          </a:p>
          <a:p>
            <a:pPr lvl="1"/>
            <a:r>
              <a:rPr lang="zh-CN" altLang="en-US" sz="1800" dirty="0" smtClean="0"/>
              <a:t>在</a:t>
            </a:r>
            <a:r>
              <a:rPr lang="en-US" altLang="zh-CN" sz="1800" dirty="0" smtClean="0"/>
              <a:t>DDR</a:t>
            </a:r>
            <a:r>
              <a:rPr lang="zh-CN" altLang="en-US" sz="1800" dirty="0" smtClean="0"/>
              <a:t>（</a:t>
            </a:r>
            <a:r>
              <a:rPr lang="en-US" altLang="zh-CN" sz="1800" dirty="0" smtClean="0"/>
              <a:t>double data rate</a:t>
            </a:r>
            <a:r>
              <a:rPr lang="zh-CN" altLang="en-US" sz="1800" dirty="0" smtClean="0"/>
              <a:t>）内存芯片</a:t>
            </a:r>
            <a:r>
              <a:rPr lang="en-US" altLang="zh-CN" sz="1800" dirty="0" smtClean="0"/>
              <a:t>/</a:t>
            </a:r>
            <a:r>
              <a:rPr lang="zh-CN" altLang="en-US" sz="1800" dirty="0" smtClean="0"/>
              <a:t>模块成为主流后逐渐流行，一些厂商已经提供原型可用。</a:t>
            </a:r>
            <a:endParaRPr lang="en-US" altLang="zh-CN" sz="1800" dirty="0" smtClean="0"/>
          </a:p>
          <a:p>
            <a:pPr lvl="1"/>
            <a:r>
              <a:rPr lang="zh-CN" altLang="en-US" sz="1800" dirty="0" smtClean="0"/>
              <a:t>一般的综合工具都不支持行为建模</a:t>
            </a:r>
            <a:endParaRPr lang="en-US" altLang="zh-CN" sz="1800" dirty="0" smtClean="0"/>
          </a:p>
          <a:p>
            <a:pPr lvl="2"/>
            <a:r>
              <a:rPr lang="zh-CN" altLang="en-US" sz="1600" dirty="0" smtClean="0"/>
              <a:t>可用例化的形式使用</a:t>
            </a:r>
            <a:endParaRPr lang="en-US" altLang="zh-CN" sz="1600" dirty="0" smtClean="0"/>
          </a:p>
          <a:p>
            <a:pPr lvl="1"/>
            <a:r>
              <a:rPr lang="zh-CN" altLang="en-US" sz="1800" dirty="0" smtClean="0"/>
              <a:t>充分利用了时钟里的沿（上升</a:t>
            </a:r>
            <a:r>
              <a:rPr lang="en-US" altLang="zh-CN" sz="1800" dirty="0" smtClean="0"/>
              <a:t>/</a:t>
            </a:r>
            <a:r>
              <a:rPr lang="zh-CN" altLang="en-US" sz="1800" dirty="0" smtClean="0"/>
              <a:t>下降沿），可降低需要的时钟频率，能量效率高</a:t>
            </a:r>
            <a:endParaRPr lang="en-US" altLang="zh-CN" sz="1800" dirty="0" smtClean="0"/>
          </a:p>
          <a:p>
            <a:pPr lvl="1"/>
            <a:r>
              <a:rPr lang="zh-CN" altLang="en-US" sz="1800" dirty="0" smtClean="0"/>
              <a:t>时序条件基本跟单沿触发差不多，</a:t>
            </a:r>
            <a:endParaRPr lang="en-US" altLang="zh-CN" sz="1800" dirty="0" smtClean="0"/>
          </a:p>
          <a:p>
            <a:pPr lvl="1"/>
            <a:r>
              <a:rPr lang="zh-CN" altLang="en-US" sz="1800" dirty="0" smtClean="0"/>
              <a:t>对</a:t>
            </a:r>
            <a:r>
              <a:rPr lang="en-US" altLang="zh-CN" sz="1800" dirty="0" err="1" smtClean="0"/>
              <a:t>Clk</a:t>
            </a:r>
            <a:r>
              <a:rPr lang="zh-CN" altLang="en-US" sz="1800" dirty="0" smtClean="0"/>
              <a:t>要求</a:t>
            </a:r>
            <a:r>
              <a:rPr lang="en-US" altLang="zh-CN" sz="1800" dirty="0" smtClean="0"/>
              <a:t>50%</a:t>
            </a:r>
            <a:r>
              <a:rPr lang="zh-CN" altLang="en-US" sz="1800" dirty="0" smtClean="0"/>
              <a:t>的占空比，否则会影响时序进而影响性能。</a:t>
            </a:r>
            <a:endParaRPr lang="en-US" altLang="zh-CN" sz="1800" dirty="0" smtClean="0"/>
          </a:p>
          <a:p>
            <a:pPr lvl="1"/>
            <a:endParaRPr lang="en-US" altLang="zh-CN" sz="1800" dirty="0" smtClean="0"/>
          </a:p>
          <a:p>
            <a:pPr lvl="1"/>
            <a:endParaRPr lang="zh-CN" altLang="en-US" dirty="0"/>
          </a:p>
        </p:txBody>
      </p:sp>
      <p:pic>
        <p:nvPicPr>
          <p:cNvPr id="17699843" name="Picture 3"/>
          <p:cNvPicPr>
            <a:picLocks noChangeAspect="1" noChangeArrowheads="1"/>
          </p:cNvPicPr>
          <p:nvPr/>
        </p:nvPicPr>
        <p:blipFill>
          <a:blip r:embed="rId2" cstate="print"/>
          <a:srcRect/>
          <a:stretch>
            <a:fillRect/>
          </a:stretch>
        </p:blipFill>
        <p:spPr bwMode="auto">
          <a:xfrm>
            <a:off x="5868144" y="4437112"/>
            <a:ext cx="2677181" cy="1728192"/>
          </a:xfrm>
          <a:prstGeom prst="rect">
            <a:avLst/>
          </a:prstGeom>
          <a:noFill/>
          <a:ln w="9525">
            <a:noFill/>
            <a:miter lim="800000"/>
            <a:headEnd/>
            <a:tailEnd/>
          </a:ln>
        </p:spPr>
      </p:pic>
      <p:pic>
        <p:nvPicPr>
          <p:cNvPr id="17699844" name="Picture 4"/>
          <p:cNvPicPr>
            <a:picLocks noChangeAspect="1" noChangeArrowheads="1"/>
          </p:cNvPicPr>
          <p:nvPr/>
        </p:nvPicPr>
        <p:blipFill>
          <a:blip r:embed="rId3" cstate="print"/>
          <a:srcRect/>
          <a:stretch>
            <a:fillRect/>
          </a:stretch>
        </p:blipFill>
        <p:spPr bwMode="auto">
          <a:xfrm>
            <a:off x="6012160" y="1556792"/>
            <a:ext cx="2462026"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对称（</a:t>
            </a:r>
            <a:r>
              <a:rPr lang="en-US" altLang="zh-CN" sz="3600" dirty="0" smtClean="0"/>
              <a:t>Symmetric</a:t>
            </a:r>
            <a:r>
              <a:rPr lang="zh-CN" altLang="en-US" sz="3600" dirty="0" smtClean="0"/>
              <a:t>）电平敏感双相时钟</a:t>
            </a:r>
            <a:endParaRPr lang="zh-CN" altLang="en-US" sz="3600" dirty="0"/>
          </a:p>
        </p:txBody>
      </p:sp>
      <p:sp>
        <p:nvSpPr>
          <p:cNvPr id="3" name="内容占位符 2"/>
          <p:cNvSpPr>
            <a:spLocks noGrp="1"/>
          </p:cNvSpPr>
          <p:nvPr>
            <p:ph idx="1"/>
          </p:nvPr>
        </p:nvSpPr>
        <p:spPr/>
        <p:txBody>
          <a:bodyPr/>
          <a:lstStyle/>
          <a:p>
            <a:r>
              <a:rPr lang="zh-CN" altLang="en-US" dirty="0" smtClean="0"/>
              <a:t>特点：</a:t>
            </a:r>
            <a:endParaRPr lang="en-US" altLang="zh-CN" dirty="0" smtClean="0"/>
          </a:p>
          <a:p>
            <a:pPr lvl="1"/>
            <a:r>
              <a:rPr lang="zh-CN" altLang="en-US" dirty="0" smtClean="0"/>
              <a:t>使用锁存器最为时序记忆原件，电路中前后两级都有逻辑（对称的），前后两级</a:t>
            </a:r>
            <a:r>
              <a:rPr lang="en-US" altLang="zh-CN" dirty="0" smtClean="0"/>
              <a:t>Latch</a:t>
            </a:r>
            <a:r>
              <a:rPr lang="zh-CN" altLang="en-US" dirty="0" smtClean="0"/>
              <a:t>使用互不交叠的双相时钟，</a:t>
            </a:r>
            <a:endParaRPr lang="en-US" altLang="zh-CN" dirty="0" smtClean="0"/>
          </a:p>
          <a:p>
            <a:pPr lvl="1"/>
            <a:endParaRPr lang="zh-CN" altLang="en-US" dirty="0"/>
          </a:p>
        </p:txBody>
      </p:sp>
      <p:pic>
        <p:nvPicPr>
          <p:cNvPr id="17700867" name="Picture 3"/>
          <p:cNvPicPr>
            <a:picLocks noChangeAspect="1" noChangeArrowheads="1"/>
          </p:cNvPicPr>
          <p:nvPr/>
        </p:nvPicPr>
        <p:blipFill>
          <a:blip r:embed="rId2" cstate="print"/>
          <a:srcRect/>
          <a:stretch>
            <a:fillRect/>
          </a:stretch>
        </p:blipFill>
        <p:spPr bwMode="auto">
          <a:xfrm>
            <a:off x="611560" y="2564904"/>
            <a:ext cx="2167508" cy="2285736"/>
          </a:xfrm>
          <a:prstGeom prst="rect">
            <a:avLst/>
          </a:prstGeom>
          <a:noFill/>
          <a:ln w="9525">
            <a:noFill/>
            <a:miter lim="800000"/>
            <a:headEnd/>
            <a:tailEnd/>
          </a:ln>
        </p:spPr>
      </p:pic>
      <p:pic>
        <p:nvPicPr>
          <p:cNvPr id="17700868" name="Picture 4"/>
          <p:cNvPicPr>
            <a:picLocks noChangeAspect="1" noChangeArrowheads="1"/>
          </p:cNvPicPr>
          <p:nvPr/>
        </p:nvPicPr>
        <p:blipFill>
          <a:blip r:embed="rId3" cstate="print"/>
          <a:srcRect/>
          <a:stretch>
            <a:fillRect/>
          </a:stretch>
        </p:blipFill>
        <p:spPr bwMode="auto">
          <a:xfrm>
            <a:off x="3707904" y="2924944"/>
            <a:ext cx="4690806"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对称电平敏感双相时钟</a:t>
            </a:r>
            <a:endParaRPr lang="zh-CN" altLang="en-US" dirty="0"/>
          </a:p>
        </p:txBody>
      </p:sp>
      <p:sp>
        <p:nvSpPr>
          <p:cNvPr id="3" name="内容占位符 2"/>
          <p:cNvSpPr>
            <a:spLocks noGrp="1"/>
          </p:cNvSpPr>
          <p:nvPr>
            <p:ph idx="1"/>
          </p:nvPr>
        </p:nvSpPr>
        <p:spPr>
          <a:xfrm>
            <a:off x="457200" y="980728"/>
            <a:ext cx="5050904" cy="5328592"/>
          </a:xfrm>
        </p:spPr>
        <p:txBody>
          <a:bodyPr/>
          <a:lstStyle/>
          <a:p>
            <a:r>
              <a:rPr lang="en-US" altLang="zh-CN" dirty="0" smtClean="0"/>
              <a:t>Setup</a:t>
            </a:r>
            <a:r>
              <a:rPr lang="zh-CN" altLang="en-US" dirty="0" smtClean="0"/>
              <a:t>条件</a:t>
            </a:r>
            <a:endParaRPr lang="en-US" altLang="zh-CN" dirty="0" smtClean="0"/>
          </a:p>
          <a:p>
            <a:pPr lvl="1"/>
            <a:r>
              <a:rPr lang="zh-CN" altLang="en-US" dirty="0" smtClean="0"/>
              <a:t>对于组合逻辑</a:t>
            </a:r>
            <a:r>
              <a:rPr lang="en-US" altLang="zh-CN" dirty="0" smtClean="0"/>
              <a:t>C</a:t>
            </a:r>
            <a:r>
              <a:rPr lang="en-US" altLang="zh-CN" baseline="-25000" dirty="0" smtClean="0"/>
              <a:t>21</a:t>
            </a:r>
            <a:r>
              <a:rPr lang="zh-CN" altLang="en-US" dirty="0" smtClean="0"/>
              <a:t>，</a:t>
            </a:r>
            <a:r>
              <a:rPr lang="en-US" altLang="zh-CN" dirty="0" smtClean="0"/>
              <a:t>C</a:t>
            </a:r>
            <a:r>
              <a:rPr lang="en-US" altLang="zh-CN" baseline="-25000" dirty="0" smtClean="0"/>
              <a:t>12</a:t>
            </a:r>
            <a:r>
              <a:rPr lang="zh-CN" altLang="en-US" dirty="0" smtClean="0"/>
              <a:t>需要满足条件</a:t>
            </a:r>
            <a:endParaRPr lang="en-US" altLang="zh-CN" dirty="0" smtClean="0"/>
          </a:p>
          <a:p>
            <a:pPr lvl="2"/>
            <a:r>
              <a:rPr lang="zh-CN" altLang="en-US" dirty="0" smtClean="0"/>
              <a:t>对于</a:t>
            </a:r>
            <a:r>
              <a:rPr lang="en-US" altLang="zh-CN" dirty="0" smtClean="0"/>
              <a:t>L1</a:t>
            </a:r>
            <a:r>
              <a:rPr lang="zh-CN" altLang="en-US" dirty="0" smtClean="0"/>
              <a:t>的输入，组合电路</a:t>
            </a:r>
            <a:r>
              <a:rPr lang="en-US" altLang="zh-CN" dirty="0" smtClean="0"/>
              <a:t>C</a:t>
            </a:r>
            <a:r>
              <a:rPr lang="en-US" altLang="zh-CN" baseline="-25000" dirty="0" smtClean="0"/>
              <a:t>21</a:t>
            </a:r>
            <a:r>
              <a:rPr lang="zh-CN" altLang="en-US" dirty="0" smtClean="0"/>
              <a:t>在</a:t>
            </a:r>
            <a:r>
              <a:rPr lang="en-US" altLang="zh-CN" dirty="0" smtClean="0"/>
              <a:t>Clk2</a:t>
            </a:r>
            <a:r>
              <a:rPr lang="zh-CN" altLang="en-US" dirty="0" smtClean="0"/>
              <a:t>的上升沿后开始计算，在</a:t>
            </a:r>
            <a:r>
              <a:rPr lang="en-US" altLang="zh-CN" dirty="0" smtClean="0"/>
              <a:t>Clk1</a:t>
            </a:r>
            <a:r>
              <a:rPr lang="zh-CN" altLang="en-US" dirty="0" smtClean="0"/>
              <a:t>的下降沿前就保持稳定</a:t>
            </a:r>
            <a:endParaRPr lang="en-US" altLang="zh-CN" dirty="0" smtClean="0"/>
          </a:p>
          <a:p>
            <a:pPr lvl="2"/>
            <a:endParaRPr lang="en-US" altLang="zh-CN" dirty="0" smtClean="0"/>
          </a:p>
          <a:p>
            <a:pPr lvl="2"/>
            <a:r>
              <a:rPr lang="zh-CN" altLang="en-US" dirty="0" smtClean="0"/>
              <a:t>对于</a:t>
            </a:r>
            <a:r>
              <a:rPr lang="en-US" altLang="zh-CN" dirty="0" smtClean="0"/>
              <a:t>L2</a:t>
            </a:r>
            <a:r>
              <a:rPr lang="zh-CN" altLang="en-US" dirty="0" smtClean="0"/>
              <a:t>的输入，组合电路</a:t>
            </a:r>
            <a:r>
              <a:rPr lang="en-US" altLang="zh-CN" dirty="0" smtClean="0"/>
              <a:t>C</a:t>
            </a:r>
            <a:r>
              <a:rPr lang="en-US" altLang="zh-CN" baseline="-25000" dirty="0" smtClean="0"/>
              <a:t>12</a:t>
            </a:r>
            <a:r>
              <a:rPr lang="zh-CN" altLang="en-US" dirty="0" smtClean="0"/>
              <a:t>在</a:t>
            </a:r>
            <a:r>
              <a:rPr lang="en-US" altLang="zh-CN" dirty="0" smtClean="0"/>
              <a:t>Clk1</a:t>
            </a:r>
            <a:r>
              <a:rPr lang="zh-CN" altLang="en-US" dirty="0" smtClean="0"/>
              <a:t>的上升沿后开始计算，在</a:t>
            </a:r>
            <a:r>
              <a:rPr lang="en-US" altLang="zh-CN" dirty="0" smtClean="0"/>
              <a:t>Clk2</a:t>
            </a:r>
            <a:r>
              <a:rPr lang="zh-CN" altLang="en-US" dirty="0" smtClean="0"/>
              <a:t>的下降沿前就保持稳定</a:t>
            </a:r>
            <a:endParaRPr lang="en-US" altLang="zh-CN" dirty="0" smtClean="0"/>
          </a:p>
          <a:p>
            <a:pPr lvl="2"/>
            <a:endParaRPr lang="en-US" altLang="zh-CN" dirty="0" smtClean="0"/>
          </a:p>
          <a:p>
            <a:pPr lvl="2"/>
            <a:r>
              <a:rPr lang="zh-CN" altLang="en-US" dirty="0" smtClean="0"/>
              <a:t>另外为保证</a:t>
            </a:r>
            <a:r>
              <a:rPr lang="en-US" altLang="zh-CN" dirty="0" smtClean="0"/>
              <a:t>C</a:t>
            </a:r>
            <a:r>
              <a:rPr lang="en-US" altLang="zh-CN" baseline="-25000" dirty="0" smtClean="0"/>
              <a:t>12</a:t>
            </a:r>
            <a:r>
              <a:rPr lang="en-US" altLang="zh-CN" dirty="0" smtClean="0"/>
              <a:t>,C</a:t>
            </a:r>
            <a:r>
              <a:rPr lang="en-US" altLang="zh-CN" baseline="-25000" dirty="0" smtClean="0"/>
              <a:t>21</a:t>
            </a:r>
            <a:r>
              <a:rPr lang="zh-CN" altLang="en-US" dirty="0" smtClean="0"/>
              <a:t>的计算不能交叠，还需满足不等式</a:t>
            </a:r>
          </a:p>
          <a:p>
            <a:pPr lvl="2"/>
            <a:endParaRPr lang="zh-CN" altLang="en-US" dirty="0"/>
          </a:p>
        </p:txBody>
      </p:sp>
      <p:pic>
        <p:nvPicPr>
          <p:cNvPr id="17701890" name="Picture 2"/>
          <p:cNvPicPr>
            <a:picLocks noChangeAspect="1" noChangeArrowheads="1"/>
          </p:cNvPicPr>
          <p:nvPr/>
        </p:nvPicPr>
        <p:blipFill>
          <a:blip r:embed="rId2" cstate="print"/>
          <a:srcRect/>
          <a:stretch>
            <a:fillRect/>
          </a:stretch>
        </p:blipFill>
        <p:spPr bwMode="auto">
          <a:xfrm>
            <a:off x="4996599" y="4365104"/>
            <a:ext cx="4147401" cy="195002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508104" y="2708920"/>
            <a:ext cx="3168352" cy="121592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5940152" y="0"/>
            <a:ext cx="2016224" cy="2126200"/>
          </a:xfrm>
          <a:prstGeom prst="rect">
            <a:avLst/>
          </a:prstGeom>
          <a:noFill/>
          <a:ln w="9525">
            <a:noFill/>
            <a:miter lim="800000"/>
            <a:headEnd/>
            <a:tailEnd/>
          </a:ln>
        </p:spPr>
      </p:pic>
      <p:pic>
        <p:nvPicPr>
          <p:cNvPr id="17701891" name="Picture 3"/>
          <p:cNvPicPr>
            <a:picLocks noChangeAspect="1" noChangeArrowheads="1"/>
          </p:cNvPicPr>
          <p:nvPr/>
        </p:nvPicPr>
        <p:blipFill>
          <a:blip r:embed="rId5" cstate="print"/>
          <a:srcRect/>
          <a:stretch>
            <a:fillRect/>
          </a:stretch>
        </p:blipFill>
        <p:spPr bwMode="auto">
          <a:xfrm>
            <a:off x="827584" y="2636912"/>
            <a:ext cx="4824536" cy="388863"/>
          </a:xfrm>
          <a:prstGeom prst="rect">
            <a:avLst/>
          </a:prstGeom>
          <a:noFill/>
          <a:ln w="9525">
            <a:noFill/>
            <a:miter lim="800000"/>
            <a:headEnd/>
            <a:tailEnd/>
          </a:ln>
        </p:spPr>
      </p:pic>
      <p:pic>
        <p:nvPicPr>
          <p:cNvPr id="17701893" name="Picture 5"/>
          <p:cNvPicPr>
            <a:picLocks noChangeAspect="1" noChangeArrowheads="1"/>
          </p:cNvPicPr>
          <p:nvPr/>
        </p:nvPicPr>
        <p:blipFill>
          <a:blip r:embed="rId6" cstate="print"/>
          <a:srcRect/>
          <a:stretch>
            <a:fillRect/>
          </a:stretch>
        </p:blipFill>
        <p:spPr bwMode="auto">
          <a:xfrm>
            <a:off x="755576" y="3861048"/>
            <a:ext cx="4680520" cy="390595"/>
          </a:xfrm>
          <a:prstGeom prst="rect">
            <a:avLst/>
          </a:prstGeom>
          <a:noFill/>
          <a:ln w="9525">
            <a:noFill/>
            <a:miter lim="800000"/>
            <a:headEnd/>
            <a:tailEnd/>
          </a:ln>
        </p:spPr>
      </p:pic>
      <p:pic>
        <p:nvPicPr>
          <p:cNvPr id="17701894" name="Picture 6"/>
          <p:cNvPicPr>
            <a:picLocks noChangeAspect="1" noChangeArrowheads="1"/>
          </p:cNvPicPr>
          <p:nvPr/>
        </p:nvPicPr>
        <p:blipFill>
          <a:blip r:embed="rId7" cstate="print"/>
          <a:srcRect/>
          <a:stretch>
            <a:fillRect/>
          </a:stretch>
        </p:blipFill>
        <p:spPr bwMode="auto">
          <a:xfrm>
            <a:off x="755576" y="4797152"/>
            <a:ext cx="4646982" cy="504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系统功能的正确性和电路物理现象</a:t>
            </a:r>
            <a:endParaRPr lang="zh-CN" altLang="en-US" dirty="0"/>
          </a:p>
        </p:txBody>
      </p:sp>
      <p:sp>
        <p:nvSpPr>
          <p:cNvPr id="5" name="内容占位符 4"/>
          <p:cNvSpPr>
            <a:spLocks noGrp="1"/>
          </p:cNvSpPr>
          <p:nvPr>
            <p:ph idx="1"/>
          </p:nvPr>
        </p:nvSpPr>
        <p:spPr>
          <a:xfrm>
            <a:off x="467544" y="764704"/>
            <a:ext cx="8229600" cy="5328592"/>
          </a:xfrm>
        </p:spPr>
        <p:txBody>
          <a:bodyPr/>
          <a:lstStyle/>
          <a:p>
            <a:r>
              <a:rPr lang="zh-CN" altLang="en-US" sz="2000" dirty="0" smtClean="0"/>
              <a:t>在</a:t>
            </a:r>
            <a:r>
              <a:rPr lang="en-US" altLang="zh-CN" sz="2000" dirty="0" smtClean="0"/>
              <a:t>VLSI</a:t>
            </a:r>
            <a:r>
              <a:rPr lang="zh-CN" altLang="en-US" sz="2000" dirty="0" smtClean="0"/>
              <a:t>设计中</a:t>
            </a:r>
            <a:endParaRPr lang="en-US" altLang="zh-CN" sz="2000" dirty="0" smtClean="0"/>
          </a:p>
          <a:p>
            <a:pPr lvl="1"/>
            <a:r>
              <a:rPr lang="zh-CN" altLang="en-US" dirty="0" smtClean="0"/>
              <a:t>需要</a:t>
            </a:r>
            <a:r>
              <a:rPr lang="zh-CN" altLang="en-US" dirty="0" smtClean="0"/>
              <a:t>同时保证系统的功能在抽象层次和物理层次上都</a:t>
            </a:r>
            <a:r>
              <a:rPr lang="zh-CN" altLang="en-US" dirty="0" smtClean="0"/>
              <a:t>正确</a:t>
            </a:r>
            <a:endParaRPr lang="en-US" altLang="zh-CN" dirty="0" smtClean="0"/>
          </a:p>
          <a:p>
            <a:pPr lvl="2"/>
            <a:r>
              <a:rPr lang="zh-CN" altLang="en-US" dirty="0" smtClean="0"/>
              <a:t>需要正确的按预定功能实现“算法”，精确的完成系统状态的</a:t>
            </a:r>
            <a:r>
              <a:rPr lang="zh-CN" altLang="en-US" dirty="0" smtClean="0"/>
              <a:t>转换</a:t>
            </a:r>
            <a:endParaRPr lang="en-US" altLang="zh-CN" dirty="0" smtClean="0"/>
          </a:p>
          <a:p>
            <a:pPr lvl="1"/>
            <a:r>
              <a:rPr lang="en-US" altLang="zh-CN" dirty="0" smtClean="0"/>
              <a:t>RTL</a:t>
            </a:r>
            <a:r>
              <a:rPr lang="zh-CN" altLang="en-US" dirty="0" smtClean="0"/>
              <a:t>级别以上的设计重点在于如何高效率完成系统功能设计，保证系统在功能上的正确性</a:t>
            </a:r>
            <a:r>
              <a:rPr lang="zh-CN" altLang="en-US" dirty="0" smtClean="0"/>
              <a:t>，将电路</a:t>
            </a:r>
            <a:r>
              <a:rPr lang="zh-CN" altLang="en-US" dirty="0" smtClean="0"/>
              <a:t>物理</a:t>
            </a:r>
            <a:r>
              <a:rPr lang="zh-CN" altLang="en-US" dirty="0" smtClean="0"/>
              <a:t>实现</a:t>
            </a:r>
            <a:r>
              <a:rPr lang="zh-CN" altLang="en-US" dirty="0" smtClean="0"/>
              <a:t>影响</a:t>
            </a:r>
            <a:r>
              <a:rPr lang="zh-CN" altLang="en-US" dirty="0" smtClean="0"/>
              <a:t>因素</a:t>
            </a:r>
            <a:r>
              <a:rPr lang="zh-CN" altLang="en-US" dirty="0" smtClean="0"/>
              <a:t>降低到</a:t>
            </a:r>
            <a:r>
              <a:rPr lang="zh-CN" altLang="en-US" dirty="0" smtClean="0"/>
              <a:t>最低。</a:t>
            </a:r>
            <a:endParaRPr lang="en-US" altLang="zh-CN" dirty="0" smtClean="0"/>
          </a:p>
          <a:p>
            <a:pPr lvl="2"/>
            <a:r>
              <a:rPr lang="zh-CN" altLang="en-US" dirty="0" smtClean="0"/>
              <a:t>不能完全忽略</a:t>
            </a:r>
            <a:endParaRPr lang="en-US" altLang="zh-CN" dirty="0" smtClean="0"/>
          </a:p>
          <a:p>
            <a:pPr lvl="2"/>
            <a:r>
              <a:rPr lang="zh-CN" altLang="en-US" dirty="0" smtClean="0"/>
              <a:t>基于同步逻辑设计和时序分析的方法学</a:t>
            </a:r>
            <a:endParaRPr lang="en-US" altLang="zh-CN" dirty="0" smtClean="0"/>
          </a:p>
          <a:p>
            <a:pPr lvl="2"/>
            <a:endParaRPr lang="en-US" altLang="zh-CN" dirty="0" smtClean="0"/>
          </a:p>
          <a:p>
            <a:pPr lvl="2"/>
            <a:endParaRPr lang="en-US" altLang="zh-CN" dirty="0" smtClean="0"/>
          </a:p>
          <a:p>
            <a:pPr lvl="2"/>
            <a:endParaRPr lang="en-US" altLang="zh-CN" dirty="0" smtClean="0"/>
          </a:p>
          <a:p>
            <a:pPr lvl="3"/>
            <a:endParaRPr lang="en-US" altLang="zh-CN" dirty="0" smtClean="0"/>
          </a:p>
          <a:p>
            <a:pPr lvl="1"/>
            <a:endParaRPr lang="en-US" altLang="zh-CN" dirty="0" smtClean="0"/>
          </a:p>
        </p:txBody>
      </p:sp>
      <p:pic>
        <p:nvPicPr>
          <p:cNvPr id="13" name="Picture 2"/>
          <p:cNvPicPr>
            <a:picLocks noChangeAspect="1" noChangeArrowheads="1"/>
          </p:cNvPicPr>
          <p:nvPr/>
        </p:nvPicPr>
        <p:blipFill>
          <a:blip r:embed="rId2" cstate="print"/>
          <a:srcRect/>
          <a:stretch>
            <a:fillRect/>
          </a:stretch>
        </p:blipFill>
        <p:spPr bwMode="auto">
          <a:xfrm>
            <a:off x="1907704" y="3917252"/>
            <a:ext cx="6408712" cy="2624383"/>
          </a:xfrm>
          <a:prstGeom prst="rect">
            <a:avLst/>
          </a:prstGeom>
          <a:noFill/>
          <a:ln w="9525">
            <a:noFill/>
            <a:miter lim="800000"/>
            <a:headEnd/>
            <a:tailEnd/>
          </a:ln>
        </p:spPr>
      </p:pic>
      <p:sp>
        <p:nvSpPr>
          <p:cNvPr id="14" name="矩形 13"/>
          <p:cNvSpPr/>
          <p:nvPr/>
        </p:nvSpPr>
        <p:spPr>
          <a:xfrm>
            <a:off x="2987824" y="4437112"/>
            <a:ext cx="2432937" cy="129614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436096" y="5661248"/>
            <a:ext cx="1246138" cy="86409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6" name="下箭头 15"/>
          <p:cNvSpPr/>
          <p:nvPr/>
        </p:nvSpPr>
        <p:spPr>
          <a:xfrm rot="8783166">
            <a:off x="5223855" y="5341495"/>
            <a:ext cx="337640" cy="6359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TextBox 16"/>
          <p:cNvSpPr txBox="1"/>
          <p:nvPr/>
        </p:nvSpPr>
        <p:spPr>
          <a:xfrm>
            <a:off x="5586778" y="5329532"/>
            <a:ext cx="2729637" cy="923330"/>
          </a:xfrm>
          <a:prstGeom prst="rect">
            <a:avLst/>
          </a:prstGeom>
          <a:noFill/>
        </p:spPr>
        <p:txBody>
          <a:bodyPr wrap="square" rtlCol="0">
            <a:spAutoFit/>
          </a:bodyPr>
          <a:lstStyle/>
          <a:p>
            <a:r>
              <a:rPr lang="zh-CN" altLang="en-US" dirty="0" smtClean="0">
                <a:solidFill>
                  <a:srgbClr val="FF0000"/>
                </a:solidFill>
              </a:rPr>
              <a:t>物理现象，指标的影响设计方法和设计流程</a:t>
            </a:r>
            <a:endParaRPr lang="en-US" altLang="zh-CN" dirty="0" smtClean="0">
              <a:solidFill>
                <a:srgbClr val="FF0000"/>
              </a:solidFill>
            </a:endParaRPr>
          </a:p>
          <a:p>
            <a:r>
              <a:rPr lang="en-US" altLang="zh-CN" dirty="0" smtClean="0">
                <a:solidFill>
                  <a:srgbClr val="FF0000"/>
                </a:solidFill>
              </a:rPr>
              <a:t>	</a:t>
            </a:r>
          </a:p>
        </p:txBody>
      </p:sp>
      <p:grpSp>
        <p:nvGrpSpPr>
          <p:cNvPr id="9" name="组合 15"/>
          <p:cNvGrpSpPr>
            <a:grpSpLocks/>
          </p:cNvGrpSpPr>
          <p:nvPr/>
        </p:nvGrpSpPr>
        <p:grpSpPr bwMode="auto">
          <a:xfrm>
            <a:off x="-180528" y="4221088"/>
            <a:ext cx="2160240" cy="1944215"/>
            <a:chOff x="5081306" y="2708920"/>
            <a:chExt cx="4062694" cy="3702145"/>
          </a:xfrm>
        </p:grpSpPr>
        <p:pic>
          <p:nvPicPr>
            <p:cNvPr id="10" name="Picture 2"/>
            <p:cNvPicPr>
              <a:picLocks noChangeAspect="1" noChangeArrowheads="1"/>
            </p:cNvPicPr>
            <p:nvPr/>
          </p:nvPicPr>
          <p:blipFill>
            <a:blip r:embed="rId3" cstate="print"/>
            <a:srcRect/>
            <a:stretch>
              <a:fillRect/>
            </a:stretch>
          </p:blipFill>
          <p:spPr bwMode="auto">
            <a:xfrm>
              <a:off x="5081306" y="2708920"/>
              <a:ext cx="4062694" cy="3702145"/>
            </a:xfrm>
            <a:prstGeom prst="rect">
              <a:avLst/>
            </a:prstGeom>
            <a:noFill/>
            <a:ln w="9525">
              <a:noFill/>
              <a:miter lim="800000"/>
              <a:headEnd/>
              <a:tailEnd/>
            </a:ln>
          </p:spPr>
        </p:pic>
        <p:cxnSp>
          <p:nvCxnSpPr>
            <p:cNvPr id="11" name="曲线连接符 10"/>
            <p:cNvCxnSpPr/>
            <p:nvPr/>
          </p:nvCxnSpPr>
          <p:spPr>
            <a:xfrm>
              <a:off x="5580346" y="3717645"/>
              <a:ext cx="1296650" cy="64667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曲线连接符 11"/>
            <p:cNvCxnSpPr/>
            <p:nvPr/>
          </p:nvCxnSpPr>
          <p:spPr>
            <a:xfrm>
              <a:off x="5795742" y="3499995"/>
              <a:ext cx="1944975" cy="36205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对称电平敏感双相时钟</a:t>
            </a:r>
            <a:endParaRPr lang="zh-CN" altLang="en-US" dirty="0"/>
          </a:p>
        </p:txBody>
      </p:sp>
      <p:sp>
        <p:nvSpPr>
          <p:cNvPr id="3" name="内容占位符 2"/>
          <p:cNvSpPr>
            <a:spLocks noGrp="1"/>
          </p:cNvSpPr>
          <p:nvPr>
            <p:ph idx="1"/>
          </p:nvPr>
        </p:nvSpPr>
        <p:spPr>
          <a:xfrm>
            <a:off x="457200" y="980728"/>
            <a:ext cx="5050904" cy="5328592"/>
          </a:xfrm>
        </p:spPr>
        <p:txBody>
          <a:bodyPr/>
          <a:lstStyle/>
          <a:p>
            <a:r>
              <a:rPr lang="en-US" altLang="zh-CN" dirty="0" smtClean="0"/>
              <a:t>Hold</a:t>
            </a:r>
            <a:r>
              <a:rPr lang="zh-CN" altLang="en-US" dirty="0" smtClean="0"/>
              <a:t>条件</a:t>
            </a:r>
            <a:endParaRPr lang="en-US" altLang="zh-CN" dirty="0" smtClean="0"/>
          </a:p>
          <a:p>
            <a:pPr lvl="1"/>
            <a:r>
              <a:rPr lang="zh-CN" altLang="en-US" dirty="0" smtClean="0"/>
              <a:t>对于组合逻辑</a:t>
            </a:r>
            <a:r>
              <a:rPr lang="en-US" altLang="zh-CN" dirty="0" smtClean="0"/>
              <a:t>C</a:t>
            </a:r>
            <a:r>
              <a:rPr lang="en-US" altLang="zh-CN" baseline="-25000" dirty="0" smtClean="0"/>
              <a:t>21</a:t>
            </a:r>
            <a:r>
              <a:rPr lang="zh-CN" altLang="en-US" dirty="0" smtClean="0"/>
              <a:t>，</a:t>
            </a:r>
            <a:r>
              <a:rPr lang="en-US" altLang="zh-CN" dirty="0" smtClean="0"/>
              <a:t>C</a:t>
            </a:r>
            <a:r>
              <a:rPr lang="en-US" altLang="zh-CN" baseline="-25000" dirty="0" smtClean="0"/>
              <a:t>12</a:t>
            </a:r>
            <a:r>
              <a:rPr lang="zh-CN" altLang="en-US" dirty="0" smtClean="0"/>
              <a:t>需要满足条件</a:t>
            </a:r>
            <a:endParaRPr lang="en-US" altLang="zh-CN" dirty="0" smtClean="0"/>
          </a:p>
          <a:p>
            <a:pPr lvl="2"/>
            <a:r>
              <a:rPr lang="en-US" altLang="zh-CN" dirty="0" smtClean="0"/>
              <a:t>L1</a:t>
            </a:r>
            <a:r>
              <a:rPr lang="zh-CN" altLang="en-US" dirty="0" smtClean="0"/>
              <a:t>输入的</a:t>
            </a:r>
            <a:r>
              <a:rPr lang="en-US" altLang="zh-CN" dirty="0" smtClean="0"/>
              <a:t>Hold</a:t>
            </a:r>
            <a:r>
              <a:rPr lang="zh-CN" altLang="en-US" dirty="0" smtClean="0"/>
              <a:t>条件</a:t>
            </a:r>
            <a:endParaRPr lang="en-US" altLang="zh-CN" dirty="0" smtClean="0"/>
          </a:p>
          <a:p>
            <a:pPr lvl="2"/>
            <a:endParaRPr lang="en-US" altLang="zh-CN" dirty="0" smtClean="0"/>
          </a:p>
          <a:p>
            <a:pPr lvl="2"/>
            <a:r>
              <a:rPr lang="en-US" altLang="zh-CN" dirty="0" smtClean="0"/>
              <a:t>L2</a:t>
            </a:r>
            <a:r>
              <a:rPr lang="zh-CN" altLang="en-US" dirty="0" smtClean="0"/>
              <a:t>输入的</a:t>
            </a:r>
            <a:r>
              <a:rPr lang="en-US" altLang="zh-CN" dirty="0" smtClean="0"/>
              <a:t>hold</a:t>
            </a:r>
            <a:r>
              <a:rPr lang="zh-CN" altLang="en-US" dirty="0" smtClean="0"/>
              <a:t>条件</a:t>
            </a:r>
            <a:endParaRPr lang="en-US" altLang="zh-CN" dirty="0" smtClean="0"/>
          </a:p>
          <a:p>
            <a:pPr lvl="2"/>
            <a:endParaRPr lang="en-US" altLang="zh-CN" dirty="0" smtClean="0"/>
          </a:p>
          <a:p>
            <a:pPr lvl="1"/>
            <a:endParaRPr lang="zh-CN" altLang="en-US" dirty="0"/>
          </a:p>
        </p:txBody>
      </p:sp>
      <p:pic>
        <p:nvPicPr>
          <p:cNvPr id="17701890" name="Picture 2"/>
          <p:cNvPicPr>
            <a:picLocks noChangeAspect="1" noChangeArrowheads="1"/>
          </p:cNvPicPr>
          <p:nvPr/>
        </p:nvPicPr>
        <p:blipFill>
          <a:blip r:embed="rId2" cstate="print"/>
          <a:srcRect/>
          <a:stretch>
            <a:fillRect/>
          </a:stretch>
        </p:blipFill>
        <p:spPr bwMode="auto">
          <a:xfrm>
            <a:off x="4996599" y="4365104"/>
            <a:ext cx="4147401" cy="195002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508104" y="2708920"/>
            <a:ext cx="3168352" cy="121592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6228184" y="260648"/>
            <a:ext cx="2016224" cy="2126200"/>
          </a:xfrm>
          <a:prstGeom prst="rect">
            <a:avLst/>
          </a:prstGeom>
          <a:noFill/>
          <a:ln w="9525">
            <a:noFill/>
            <a:miter lim="800000"/>
            <a:headEnd/>
            <a:tailEnd/>
          </a:ln>
        </p:spPr>
      </p:pic>
      <p:pic>
        <p:nvPicPr>
          <p:cNvPr id="17702914" name="Picture 2"/>
          <p:cNvPicPr>
            <a:picLocks noChangeAspect="1" noChangeArrowheads="1"/>
          </p:cNvPicPr>
          <p:nvPr/>
        </p:nvPicPr>
        <p:blipFill>
          <a:blip r:embed="rId5" cstate="print"/>
          <a:srcRect/>
          <a:stretch>
            <a:fillRect/>
          </a:stretch>
        </p:blipFill>
        <p:spPr bwMode="auto">
          <a:xfrm>
            <a:off x="1043608" y="2132856"/>
            <a:ext cx="4464496" cy="351843"/>
          </a:xfrm>
          <a:prstGeom prst="rect">
            <a:avLst/>
          </a:prstGeom>
          <a:noFill/>
          <a:ln w="9525">
            <a:noFill/>
            <a:miter lim="800000"/>
            <a:headEnd/>
            <a:tailEnd/>
          </a:ln>
        </p:spPr>
      </p:pic>
      <p:pic>
        <p:nvPicPr>
          <p:cNvPr id="17702915" name="Picture 3"/>
          <p:cNvPicPr>
            <a:picLocks noChangeAspect="1" noChangeArrowheads="1"/>
          </p:cNvPicPr>
          <p:nvPr/>
        </p:nvPicPr>
        <p:blipFill>
          <a:blip r:embed="rId6" cstate="print"/>
          <a:srcRect/>
          <a:stretch>
            <a:fillRect/>
          </a:stretch>
        </p:blipFill>
        <p:spPr bwMode="auto">
          <a:xfrm>
            <a:off x="1115616" y="2780928"/>
            <a:ext cx="4696522" cy="432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对称电平敏感双相时钟</a:t>
            </a:r>
            <a:endParaRPr lang="zh-CN" altLang="en-US" dirty="0"/>
          </a:p>
        </p:txBody>
      </p:sp>
      <p:sp>
        <p:nvSpPr>
          <p:cNvPr id="3" name="内容占位符 2"/>
          <p:cNvSpPr>
            <a:spLocks noGrp="1"/>
          </p:cNvSpPr>
          <p:nvPr>
            <p:ph idx="1"/>
          </p:nvPr>
        </p:nvSpPr>
        <p:spPr>
          <a:xfrm>
            <a:off x="457200" y="980728"/>
            <a:ext cx="4906888" cy="5328592"/>
          </a:xfrm>
        </p:spPr>
        <p:txBody>
          <a:bodyPr/>
          <a:lstStyle/>
          <a:p>
            <a:r>
              <a:rPr lang="zh-CN" altLang="en-US" sz="1800" dirty="0" smtClean="0"/>
              <a:t>根据</a:t>
            </a:r>
            <a:r>
              <a:rPr lang="en-US" altLang="zh-CN" sz="1800" dirty="0" smtClean="0"/>
              <a:t>Setup</a:t>
            </a:r>
            <a:r>
              <a:rPr lang="zh-CN" altLang="en-US" sz="1800" dirty="0" smtClean="0"/>
              <a:t>条件，</a:t>
            </a:r>
            <a:endParaRPr lang="en-US" altLang="zh-CN" sz="1800" dirty="0" smtClean="0"/>
          </a:p>
          <a:p>
            <a:pPr lvl="1"/>
            <a:endParaRPr lang="en-US" altLang="zh-CN" sz="1600" dirty="0" smtClean="0"/>
          </a:p>
          <a:p>
            <a:pPr lvl="1"/>
            <a:r>
              <a:rPr lang="zh-CN" altLang="en-US" sz="1600" dirty="0" smtClean="0"/>
              <a:t>允许前后两级电路在时序上进行折中，单级允许的最长路径，为能从互补相邻级借取</a:t>
            </a:r>
            <a:r>
              <a:rPr lang="en-US" altLang="zh-CN" sz="1600" dirty="0" smtClean="0"/>
              <a:t>Slack, </a:t>
            </a:r>
            <a:r>
              <a:rPr lang="zh-CN" altLang="en-US" sz="1600" dirty="0" smtClean="0"/>
              <a:t>即所谓的“</a:t>
            </a:r>
            <a:r>
              <a:rPr lang="en-US" altLang="zh-CN" sz="1600" dirty="0" smtClean="0"/>
              <a:t>time borrowing</a:t>
            </a:r>
            <a:r>
              <a:rPr lang="zh-CN" altLang="en-US" sz="1600" dirty="0" smtClean="0"/>
              <a:t>”，能借取下一级 </a:t>
            </a:r>
            <a:r>
              <a:rPr lang="en-US" altLang="zh-CN" sz="1600" dirty="0" smtClean="0"/>
              <a:t>Latch</a:t>
            </a:r>
            <a:r>
              <a:rPr lang="zh-CN" altLang="en-US" sz="1600" dirty="0" smtClean="0"/>
              <a:t>“导通”的时间。</a:t>
            </a:r>
            <a:endParaRPr lang="en-US" altLang="zh-CN" sz="1600" dirty="0" smtClean="0"/>
          </a:p>
          <a:p>
            <a:pPr lvl="1"/>
            <a:r>
              <a:rPr lang="zh-CN" altLang="en-US" sz="1600" dirty="0" smtClean="0"/>
              <a:t>时钟漂移和时钟的不交叠“时间” 会影响时序。</a:t>
            </a:r>
            <a:endParaRPr lang="en-US" altLang="zh-CN" sz="1600" dirty="0" smtClean="0"/>
          </a:p>
          <a:p>
            <a:r>
              <a:rPr lang="zh-CN" altLang="en-US" sz="2000" dirty="0" smtClean="0"/>
              <a:t>根据</a:t>
            </a:r>
            <a:r>
              <a:rPr lang="en-US" altLang="zh-CN" sz="2000" dirty="0" smtClean="0"/>
              <a:t>Hold</a:t>
            </a:r>
            <a:r>
              <a:rPr lang="zh-CN" altLang="en-US" sz="2000" dirty="0" smtClean="0"/>
              <a:t>条件</a:t>
            </a:r>
            <a:endParaRPr lang="en-US" altLang="zh-CN" sz="2000" dirty="0" smtClean="0"/>
          </a:p>
          <a:p>
            <a:pPr lvl="1"/>
            <a:r>
              <a:rPr lang="zh-CN" altLang="en-US" sz="1600" dirty="0" smtClean="0"/>
              <a:t>跟不交叠时钟区间</a:t>
            </a:r>
            <a:r>
              <a:rPr lang="en-US" altLang="zh-CN" sz="1600" dirty="0" smtClean="0"/>
              <a:t>T</a:t>
            </a:r>
            <a:r>
              <a:rPr lang="en-US" altLang="zh-CN" sz="1600" baseline="-25000" dirty="0" smtClean="0"/>
              <a:t>2</a:t>
            </a:r>
            <a:r>
              <a:rPr lang="en-US" altLang="zh-CN" sz="1600" dirty="0" smtClean="0"/>
              <a:t>,T</a:t>
            </a:r>
            <a:r>
              <a:rPr lang="en-US" altLang="zh-CN" sz="1600" baseline="-25000" dirty="0" smtClean="0"/>
              <a:t>4</a:t>
            </a:r>
            <a:r>
              <a:rPr lang="zh-CN" altLang="en-US" sz="1600" dirty="0" smtClean="0"/>
              <a:t>有关。调整这些区间能容忍很大的时钟漂移</a:t>
            </a:r>
            <a:endParaRPr lang="en-US" altLang="zh-CN" sz="1600" dirty="0" smtClean="0"/>
          </a:p>
          <a:p>
            <a:pPr lvl="1"/>
            <a:endParaRPr lang="en-US" altLang="zh-CN" sz="1600" dirty="0" smtClean="0"/>
          </a:p>
          <a:p>
            <a:pPr lvl="1"/>
            <a:endParaRPr lang="en-US" altLang="zh-CN" sz="1600" dirty="0" smtClean="0"/>
          </a:p>
          <a:p>
            <a:r>
              <a:rPr lang="zh-CN" altLang="en-US" sz="2000" dirty="0" smtClean="0"/>
              <a:t>优缺点</a:t>
            </a:r>
            <a:endParaRPr lang="en-US" altLang="zh-CN" sz="2000" dirty="0" smtClean="0"/>
          </a:p>
          <a:p>
            <a:pPr lvl="1"/>
            <a:r>
              <a:rPr lang="zh-CN" altLang="en-US" sz="1800" dirty="0" smtClean="0"/>
              <a:t>对时钟漂移 的容忍性较高</a:t>
            </a:r>
            <a:endParaRPr lang="en-US" altLang="zh-CN" sz="1800" dirty="0" smtClean="0"/>
          </a:p>
          <a:p>
            <a:pPr lvl="1"/>
            <a:r>
              <a:rPr lang="zh-CN" altLang="en-US" sz="1800" dirty="0" smtClean="0"/>
              <a:t>时序灵活，可借时钟</a:t>
            </a:r>
            <a:r>
              <a:rPr lang="en-US" altLang="zh-CN" sz="1800" dirty="0" smtClean="0"/>
              <a:t>Slack</a:t>
            </a:r>
          </a:p>
          <a:p>
            <a:pPr lvl="1"/>
            <a:r>
              <a:rPr lang="zh-CN" altLang="en-US" sz="1800" dirty="0" smtClean="0"/>
              <a:t>需要两套相时钟分别网络</a:t>
            </a:r>
            <a:endParaRPr lang="en-US" altLang="zh-CN" sz="1800" dirty="0" smtClean="0"/>
          </a:p>
          <a:p>
            <a:pPr lvl="1"/>
            <a:r>
              <a:rPr lang="zh-CN" altLang="en-US" sz="1800" dirty="0" smtClean="0"/>
              <a:t>理解分析困难</a:t>
            </a:r>
            <a:endParaRPr lang="en-US" altLang="zh-CN" sz="1800" dirty="0" smtClean="0"/>
          </a:p>
          <a:p>
            <a:pPr lvl="1"/>
            <a:endParaRPr lang="en-US" altLang="zh-CN" sz="1400" dirty="0" smtClean="0"/>
          </a:p>
        </p:txBody>
      </p:sp>
      <p:pic>
        <p:nvPicPr>
          <p:cNvPr id="17703940" name="Picture 4"/>
          <p:cNvPicPr>
            <a:picLocks noChangeAspect="1" noChangeArrowheads="1"/>
          </p:cNvPicPr>
          <p:nvPr/>
        </p:nvPicPr>
        <p:blipFill>
          <a:blip r:embed="rId2" cstate="print"/>
          <a:srcRect/>
          <a:stretch>
            <a:fillRect/>
          </a:stretch>
        </p:blipFill>
        <p:spPr bwMode="auto">
          <a:xfrm>
            <a:off x="6019800" y="3068960"/>
            <a:ext cx="3124200" cy="24765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39552" y="1268760"/>
            <a:ext cx="4824536" cy="388863"/>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5975648" y="908720"/>
            <a:ext cx="3168352" cy="1215925"/>
          </a:xfrm>
          <a:prstGeom prst="rect">
            <a:avLst/>
          </a:prstGeom>
          <a:noFill/>
          <a:ln w="9525">
            <a:noFill/>
            <a:miter lim="800000"/>
            <a:headEnd/>
            <a:tailEnd/>
          </a:ln>
        </p:spPr>
      </p:pic>
      <p:pic>
        <p:nvPicPr>
          <p:cNvPr id="10" name="Picture 2"/>
          <p:cNvPicPr>
            <a:picLocks noChangeAspect="1" noChangeArrowheads="1"/>
          </p:cNvPicPr>
          <p:nvPr/>
        </p:nvPicPr>
        <p:blipFill>
          <a:blip r:embed="rId5" cstate="print"/>
          <a:srcRect/>
          <a:stretch>
            <a:fillRect/>
          </a:stretch>
        </p:blipFill>
        <p:spPr bwMode="auto">
          <a:xfrm>
            <a:off x="899592" y="4437112"/>
            <a:ext cx="4464496" cy="351843"/>
          </a:xfrm>
          <a:prstGeom prst="rect">
            <a:avLst/>
          </a:prstGeom>
          <a:noFill/>
          <a:ln w="9525">
            <a:noFill/>
            <a:miter lim="800000"/>
            <a:headEnd/>
            <a:tailEnd/>
          </a:ln>
        </p:spPr>
      </p:pic>
      <p:pic>
        <p:nvPicPr>
          <p:cNvPr id="11" name="Picture 3"/>
          <p:cNvPicPr>
            <a:picLocks noChangeAspect="1" noChangeArrowheads="1"/>
          </p:cNvPicPr>
          <p:nvPr/>
        </p:nvPicPr>
        <p:blipFill>
          <a:blip r:embed="rId6" cstate="print"/>
          <a:srcRect/>
          <a:stretch>
            <a:fillRect/>
          </a:stretch>
        </p:blipFill>
        <p:spPr bwMode="auto">
          <a:xfrm>
            <a:off x="827584" y="4077072"/>
            <a:ext cx="4696522" cy="432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非对称（</a:t>
            </a:r>
            <a:r>
              <a:rPr lang="en-US" altLang="zh-CN" sz="3200" dirty="0" err="1" smtClean="0"/>
              <a:t>unsymmetric</a:t>
            </a:r>
            <a:r>
              <a:rPr lang="zh-CN" altLang="en-US" sz="3200" dirty="0" smtClean="0"/>
              <a:t>）电平敏感双相时钟</a:t>
            </a:r>
            <a:endParaRPr lang="zh-CN" altLang="en-US" sz="3200" dirty="0"/>
          </a:p>
        </p:txBody>
      </p:sp>
      <p:sp>
        <p:nvSpPr>
          <p:cNvPr id="3" name="内容占位符 2"/>
          <p:cNvSpPr>
            <a:spLocks noGrp="1"/>
          </p:cNvSpPr>
          <p:nvPr>
            <p:ph idx="1"/>
          </p:nvPr>
        </p:nvSpPr>
        <p:spPr>
          <a:xfrm>
            <a:off x="457200" y="980728"/>
            <a:ext cx="4474840" cy="5328592"/>
          </a:xfrm>
        </p:spPr>
        <p:txBody>
          <a:bodyPr/>
          <a:lstStyle/>
          <a:p>
            <a:pPr marL="342900" lvl="1" indent="-342900">
              <a:buClr>
                <a:srgbClr val="102E54"/>
              </a:buClr>
            </a:pPr>
            <a:r>
              <a:rPr lang="zh-CN" altLang="en-US" dirty="0" smtClean="0"/>
              <a:t>使用锁存器作为时序记忆原件，前后</a:t>
            </a:r>
            <a:r>
              <a:rPr lang="en-US" altLang="zh-CN" dirty="0" smtClean="0"/>
              <a:t>Latch</a:t>
            </a:r>
            <a:r>
              <a:rPr lang="zh-CN" altLang="en-US" dirty="0" smtClean="0"/>
              <a:t>使用互不交叠的双相时钟，电路中前后</a:t>
            </a:r>
            <a:r>
              <a:rPr lang="en-US" altLang="zh-CN" dirty="0" smtClean="0"/>
              <a:t>Latch</a:t>
            </a:r>
            <a:r>
              <a:rPr lang="zh-CN" altLang="en-US" dirty="0" smtClean="0"/>
              <a:t>两级之间的逻辑不对称（一级直接相连，一级有逻辑）</a:t>
            </a:r>
            <a:endParaRPr lang="en-US" altLang="zh-CN" dirty="0" smtClean="0"/>
          </a:p>
          <a:p>
            <a:pPr lvl="1"/>
            <a:r>
              <a:rPr lang="zh-CN" altLang="en-US" dirty="0" smtClean="0"/>
              <a:t>基本时序分析跟对称电路一样，特性也差不多</a:t>
            </a:r>
            <a:endParaRPr lang="en-US" altLang="zh-CN" dirty="0" smtClean="0"/>
          </a:p>
          <a:p>
            <a:pPr lvl="1"/>
            <a:r>
              <a:rPr lang="zh-CN" altLang="en-US" dirty="0" smtClean="0"/>
              <a:t>不交叠的相位有利于缓解时钟歪斜的影响</a:t>
            </a:r>
            <a:endParaRPr lang="en-US" altLang="zh-CN" dirty="0" smtClean="0"/>
          </a:p>
          <a:p>
            <a:pPr lvl="1"/>
            <a:r>
              <a:rPr lang="zh-CN" altLang="en-US" dirty="0" smtClean="0"/>
              <a:t>有一个时序相位完全不能被组合逻辑所用</a:t>
            </a:r>
            <a:endParaRPr lang="en-US" altLang="zh-CN" dirty="0" smtClean="0"/>
          </a:p>
          <a:p>
            <a:pPr lvl="1"/>
            <a:r>
              <a:rPr lang="zh-CN" altLang="en-US" dirty="0" smtClean="0"/>
              <a:t>也需要两个时钟分布网络</a:t>
            </a:r>
            <a:endParaRPr lang="en-US" altLang="zh-CN" dirty="0" smtClean="0"/>
          </a:p>
          <a:p>
            <a:pPr lvl="1"/>
            <a:r>
              <a:rPr lang="zh-CN" altLang="en-US" dirty="0" smtClean="0"/>
              <a:t>可以很方便的从单沿边缘触发电路设计转化而来</a:t>
            </a:r>
            <a:endParaRPr lang="zh-CN" altLang="en-US" dirty="0"/>
          </a:p>
        </p:txBody>
      </p:sp>
      <p:pic>
        <p:nvPicPr>
          <p:cNvPr id="17704962" name="Picture 2"/>
          <p:cNvPicPr>
            <a:picLocks noChangeAspect="1" noChangeArrowheads="1"/>
          </p:cNvPicPr>
          <p:nvPr/>
        </p:nvPicPr>
        <p:blipFill>
          <a:blip r:embed="rId2" cstate="print"/>
          <a:srcRect/>
          <a:stretch>
            <a:fillRect/>
          </a:stretch>
        </p:blipFill>
        <p:spPr bwMode="auto">
          <a:xfrm>
            <a:off x="5004048" y="1340768"/>
            <a:ext cx="1836262" cy="2233042"/>
          </a:xfrm>
          <a:prstGeom prst="rect">
            <a:avLst/>
          </a:prstGeom>
          <a:noFill/>
          <a:ln w="9525">
            <a:noFill/>
            <a:miter lim="800000"/>
            <a:headEnd/>
            <a:tailEnd/>
          </a:ln>
        </p:spPr>
      </p:pic>
      <p:pic>
        <p:nvPicPr>
          <p:cNvPr id="17704963" name="Picture 3"/>
          <p:cNvPicPr>
            <a:picLocks noChangeAspect="1" noChangeArrowheads="1"/>
          </p:cNvPicPr>
          <p:nvPr/>
        </p:nvPicPr>
        <p:blipFill>
          <a:blip r:embed="rId3" cstate="print"/>
          <a:srcRect/>
          <a:stretch>
            <a:fillRect/>
          </a:stretch>
        </p:blipFill>
        <p:spPr bwMode="auto">
          <a:xfrm>
            <a:off x="5076056" y="4941168"/>
            <a:ext cx="4251570" cy="1224136"/>
          </a:xfrm>
          <a:prstGeom prst="rect">
            <a:avLst/>
          </a:prstGeom>
          <a:noFill/>
          <a:ln w="9525">
            <a:noFill/>
            <a:miter lim="800000"/>
            <a:headEnd/>
            <a:tailEnd/>
          </a:ln>
        </p:spPr>
      </p:pic>
      <p:pic>
        <p:nvPicPr>
          <p:cNvPr id="17704964" name="Picture 4"/>
          <p:cNvPicPr>
            <a:picLocks noChangeAspect="1" noChangeArrowheads="1"/>
          </p:cNvPicPr>
          <p:nvPr/>
        </p:nvPicPr>
        <p:blipFill>
          <a:blip r:embed="rId4" cstate="print"/>
          <a:srcRect/>
          <a:stretch>
            <a:fillRect/>
          </a:stretch>
        </p:blipFill>
        <p:spPr bwMode="auto">
          <a:xfrm>
            <a:off x="6784924" y="1412776"/>
            <a:ext cx="2359076" cy="1944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对称单线电平敏感双相时钟</a:t>
            </a:r>
            <a:endParaRPr lang="zh-CN" altLang="en-US" dirty="0"/>
          </a:p>
        </p:txBody>
      </p:sp>
      <p:sp>
        <p:nvSpPr>
          <p:cNvPr id="3" name="内容占位符 2"/>
          <p:cNvSpPr>
            <a:spLocks noGrp="1"/>
          </p:cNvSpPr>
          <p:nvPr>
            <p:ph idx="1"/>
          </p:nvPr>
        </p:nvSpPr>
        <p:spPr>
          <a:xfrm>
            <a:off x="457200" y="980728"/>
            <a:ext cx="4402832" cy="5328592"/>
          </a:xfrm>
        </p:spPr>
        <p:txBody>
          <a:bodyPr/>
          <a:lstStyle/>
          <a:p>
            <a:r>
              <a:rPr lang="zh-CN" altLang="en-US" sz="2000" dirty="0" smtClean="0"/>
              <a:t>使用锁存器作为时序记忆原件，前后两级的</a:t>
            </a:r>
            <a:r>
              <a:rPr lang="en-US" altLang="zh-CN" sz="2000" dirty="0" smtClean="0"/>
              <a:t>Latch</a:t>
            </a:r>
            <a:r>
              <a:rPr lang="zh-CN" altLang="en-US" sz="2000" dirty="0" smtClean="0"/>
              <a:t>使用由同一时钟源驱动，但</a:t>
            </a:r>
            <a:r>
              <a:rPr lang="en-US" altLang="zh-CN" sz="2000" dirty="0" smtClean="0"/>
              <a:t>Latch</a:t>
            </a:r>
            <a:r>
              <a:rPr lang="zh-CN" altLang="en-US" sz="2000" dirty="0" smtClean="0"/>
              <a:t>的敏感电平相反。电路中前后</a:t>
            </a:r>
            <a:r>
              <a:rPr lang="en-US" altLang="zh-CN" sz="2000" dirty="0" smtClean="0"/>
              <a:t>Latch</a:t>
            </a:r>
            <a:r>
              <a:rPr lang="zh-CN" altLang="en-US" sz="2000" dirty="0" smtClean="0"/>
              <a:t>两级之间的逻辑对称。</a:t>
            </a:r>
          </a:p>
          <a:p>
            <a:pPr lvl="1"/>
            <a:r>
              <a:rPr lang="zh-CN" altLang="en-US" sz="1800" dirty="0" smtClean="0"/>
              <a:t>使用单时钟网络</a:t>
            </a:r>
            <a:endParaRPr lang="en-US" altLang="zh-CN" sz="1800" dirty="0" smtClean="0"/>
          </a:p>
          <a:p>
            <a:pPr lvl="1"/>
            <a:r>
              <a:rPr lang="zh-CN" altLang="en-US" sz="1800" dirty="0" smtClean="0"/>
              <a:t>时序要求和特点跟对称电平敏感双相时钟电路基本一致，只是不交叠的部分为</a:t>
            </a:r>
            <a:r>
              <a:rPr lang="en-US" altLang="zh-CN" sz="1800" dirty="0" smtClean="0"/>
              <a:t>0</a:t>
            </a:r>
          </a:p>
          <a:p>
            <a:pPr lvl="2"/>
            <a:r>
              <a:rPr lang="zh-CN" altLang="en-US" sz="1600" dirty="0" smtClean="0"/>
              <a:t>跟边缘敏感单相时钟类似，对时钟漂移敏感。</a:t>
            </a:r>
          </a:p>
          <a:p>
            <a:pPr lvl="2"/>
            <a:r>
              <a:rPr lang="zh-CN" altLang="en-US" sz="1600" dirty="0" smtClean="0"/>
              <a:t>跟电平敏感双相时钟电路类似，相邻两级能做“</a:t>
            </a:r>
            <a:r>
              <a:rPr lang="en-US" altLang="zh-CN" sz="1600" dirty="0" smtClean="0"/>
              <a:t>Time Borrow”</a:t>
            </a:r>
          </a:p>
          <a:p>
            <a:pPr lvl="1"/>
            <a:endParaRPr lang="zh-CN" altLang="en-US" sz="1800" dirty="0" smtClean="0"/>
          </a:p>
          <a:p>
            <a:endParaRPr lang="zh-CN" altLang="en-US" sz="2000" dirty="0"/>
          </a:p>
        </p:txBody>
      </p:sp>
      <p:pic>
        <p:nvPicPr>
          <p:cNvPr id="4" name="Picture 2"/>
          <p:cNvPicPr>
            <a:picLocks noChangeAspect="1" noChangeArrowheads="1"/>
          </p:cNvPicPr>
          <p:nvPr/>
        </p:nvPicPr>
        <p:blipFill>
          <a:blip r:embed="rId2" cstate="print"/>
          <a:srcRect/>
          <a:stretch>
            <a:fillRect/>
          </a:stretch>
        </p:blipFill>
        <p:spPr bwMode="auto">
          <a:xfrm>
            <a:off x="6334125" y="1124744"/>
            <a:ext cx="2809875" cy="28194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5148064" y="4869160"/>
            <a:ext cx="3672408" cy="12622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07013" name="Picture 5"/>
          <p:cNvPicPr>
            <a:picLocks noChangeAspect="1" noChangeArrowheads="1"/>
          </p:cNvPicPr>
          <p:nvPr/>
        </p:nvPicPr>
        <p:blipFill>
          <a:blip r:embed="rId3" cstate="print"/>
          <a:srcRect/>
          <a:stretch>
            <a:fillRect/>
          </a:stretch>
        </p:blipFill>
        <p:spPr bwMode="auto">
          <a:xfrm>
            <a:off x="1043608" y="3429000"/>
            <a:ext cx="4176464" cy="521223"/>
          </a:xfrm>
          <a:prstGeom prst="rect">
            <a:avLst/>
          </a:prstGeom>
          <a:noFill/>
          <a:ln w="9525">
            <a:noFill/>
            <a:miter lim="800000"/>
            <a:headEnd/>
            <a:tailEnd/>
          </a:ln>
        </p:spPr>
      </p:pic>
      <p:pic>
        <p:nvPicPr>
          <p:cNvPr id="17707012" name="Picture 4"/>
          <p:cNvPicPr>
            <a:picLocks noChangeAspect="1" noChangeArrowheads="1"/>
          </p:cNvPicPr>
          <p:nvPr/>
        </p:nvPicPr>
        <p:blipFill>
          <a:blip r:embed="rId4" cstate="print"/>
          <a:srcRect/>
          <a:stretch>
            <a:fillRect/>
          </a:stretch>
        </p:blipFill>
        <p:spPr bwMode="auto">
          <a:xfrm>
            <a:off x="1259632" y="2564904"/>
            <a:ext cx="4104456" cy="43236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电平敏感单相时钟</a:t>
            </a:r>
            <a:endParaRPr lang="zh-CN" altLang="en-US" dirty="0"/>
          </a:p>
        </p:txBody>
      </p:sp>
      <p:sp>
        <p:nvSpPr>
          <p:cNvPr id="3" name="内容占位符 2"/>
          <p:cNvSpPr>
            <a:spLocks noGrp="1"/>
          </p:cNvSpPr>
          <p:nvPr>
            <p:ph idx="1"/>
          </p:nvPr>
        </p:nvSpPr>
        <p:spPr>
          <a:xfrm>
            <a:off x="457200" y="980728"/>
            <a:ext cx="6203032" cy="5328592"/>
          </a:xfrm>
        </p:spPr>
        <p:txBody>
          <a:bodyPr/>
          <a:lstStyle/>
          <a:p>
            <a:r>
              <a:rPr lang="zh-CN" altLang="en-US" sz="2000" dirty="0" smtClean="0"/>
              <a:t>使用锁存器作为时序记忆原件，使用由同一时钟源驱动，</a:t>
            </a:r>
            <a:r>
              <a:rPr lang="en-US" altLang="zh-CN" sz="2000" dirty="0" smtClean="0"/>
              <a:t>Latch</a:t>
            </a:r>
            <a:r>
              <a:rPr lang="zh-CN" altLang="en-US" sz="2000" dirty="0" smtClean="0"/>
              <a:t>的敏感电平相同。电路中前后</a:t>
            </a:r>
            <a:r>
              <a:rPr lang="en-US" altLang="zh-CN" sz="2000" dirty="0" smtClean="0"/>
              <a:t>Latch</a:t>
            </a:r>
            <a:r>
              <a:rPr lang="zh-CN" altLang="en-US" sz="2000" dirty="0" smtClean="0"/>
              <a:t>两级之间的逻辑对称。</a:t>
            </a:r>
          </a:p>
          <a:p>
            <a:pPr lvl="1"/>
            <a:r>
              <a:rPr lang="zh-CN" altLang="en-US" sz="1800" dirty="0" smtClean="0"/>
              <a:t>使用单时钟网络</a:t>
            </a:r>
            <a:endParaRPr lang="en-US" altLang="zh-CN" sz="1800" dirty="0" smtClean="0"/>
          </a:p>
          <a:p>
            <a:pPr lvl="1"/>
            <a:r>
              <a:rPr lang="en-US" altLang="zh-CN" sz="1800" dirty="0" smtClean="0"/>
              <a:t>Setup</a:t>
            </a:r>
            <a:r>
              <a:rPr lang="zh-CN" altLang="en-US" sz="1800" dirty="0" smtClean="0"/>
              <a:t>条件</a:t>
            </a:r>
            <a:endParaRPr lang="en-US" altLang="zh-CN" sz="1800" dirty="0" smtClean="0"/>
          </a:p>
          <a:p>
            <a:pPr lvl="1"/>
            <a:endParaRPr lang="en-US" altLang="zh-CN" sz="1800" dirty="0" smtClean="0"/>
          </a:p>
          <a:p>
            <a:pPr lvl="2"/>
            <a:r>
              <a:rPr lang="zh-CN" altLang="en-US" sz="1600" dirty="0" smtClean="0"/>
              <a:t>能做“</a:t>
            </a:r>
            <a:r>
              <a:rPr lang="en-US" altLang="zh-CN" sz="1600" dirty="0" smtClean="0"/>
              <a:t>Time Borrow”, </a:t>
            </a:r>
            <a:r>
              <a:rPr lang="zh-CN" altLang="en-US" sz="1600" dirty="0" smtClean="0"/>
              <a:t>最大可借时间为导通时间 </a:t>
            </a:r>
            <a:r>
              <a:rPr lang="en-US" altLang="zh-CN" sz="1600" dirty="0" smtClean="0"/>
              <a:t>T1</a:t>
            </a:r>
          </a:p>
          <a:p>
            <a:pPr lvl="1"/>
            <a:r>
              <a:rPr lang="en-US" altLang="zh-CN" sz="1800" dirty="0" smtClean="0"/>
              <a:t>Hold</a:t>
            </a:r>
            <a:r>
              <a:rPr lang="zh-CN" altLang="en-US" sz="1800" dirty="0" smtClean="0"/>
              <a:t>条件</a:t>
            </a:r>
            <a:endParaRPr lang="en-US" altLang="zh-CN" sz="1800" dirty="0" smtClean="0"/>
          </a:p>
          <a:p>
            <a:pPr lvl="2"/>
            <a:endParaRPr lang="en-US" altLang="zh-CN" sz="1600" dirty="0" smtClean="0"/>
          </a:p>
          <a:p>
            <a:pPr lvl="2"/>
            <a:r>
              <a:rPr lang="zh-CN" altLang="en-US" sz="1600" dirty="0" smtClean="0"/>
              <a:t>对最短路径提出了要求</a:t>
            </a:r>
            <a:endParaRPr lang="en-US" altLang="zh-CN" sz="1600" dirty="0" smtClean="0"/>
          </a:p>
          <a:p>
            <a:pPr lvl="1"/>
            <a:r>
              <a:rPr lang="zh-CN" altLang="en-US" dirty="0" smtClean="0"/>
              <a:t>在运用是要求形成“</a:t>
            </a:r>
            <a:r>
              <a:rPr lang="en-US" altLang="zh-CN" dirty="0" smtClean="0"/>
              <a:t>Wave</a:t>
            </a:r>
            <a:r>
              <a:rPr lang="zh-CN" altLang="en-US" dirty="0" smtClean="0"/>
              <a:t>”流水线</a:t>
            </a:r>
            <a:endParaRPr lang="en-US" altLang="zh-CN" dirty="0" smtClean="0"/>
          </a:p>
          <a:p>
            <a:pPr lvl="2"/>
            <a:r>
              <a:rPr lang="zh-CN" altLang="en-US" dirty="0" smtClean="0"/>
              <a:t>要求由第</a:t>
            </a:r>
            <a:r>
              <a:rPr lang="en-US" altLang="zh-CN" dirty="0" smtClean="0"/>
              <a:t>N-1</a:t>
            </a:r>
            <a:r>
              <a:rPr lang="zh-CN" altLang="en-US" dirty="0" smtClean="0"/>
              <a:t>级为第</a:t>
            </a:r>
            <a:r>
              <a:rPr lang="en-US" altLang="zh-CN" dirty="0" smtClean="0"/>
              <a:t>N</a:t>
            </a:r>
            <a:r>
              <a:rPr lang="zh-CN" altLang="en-US" dirty="0" smtClean="0"/>
              <a:t>级</a:t>
            </a:r>
            <a:r>
              <a:rPr lang="en-US" altLang="zh-CN" dirty="0" smtClean="0"/>
              <a:t>Latch</a:t>
            </a:r>
            <a:r>
              <a:rPr lang="zh-CN" altLang="en-US" dirty="0" smtClean="0"/>
              <a:t>的锁存器计算的新值，在第</a:t>
            </a:r>
            <a:r>
              <a:rPr lang="en-US" altLang="zh-CN" dirty="0" smtClean="0"/>
              <a:t>N</a:t>
            </a:r>
            <a:r>
              <a:rPr lang="zh-CN" altLang="en-US" dirty="0" smtClean="0"/>
              <a:t>级导通时，不影响第</a:t>
            </a:r>
            <a:r>
              <a:rPr lang="en-US" altLang="zh-CN" dirty="0" smtClean="0"/>
              <a:t>N</a:t>
            </a:r>
            <a:r>
              <a:rPr lang="zh-CN" altLang="en-US" dirty="0" smtClean="0"/>
              <a:t>级为第</a:t>
            </a:r>
            <a:r>
              <a:rPr lang="en-US" altLang="zh-CN" dirty="0" smtClean="0"/>
              <a:t>N+1</a:t>
            </a:r>
            <a:r>
              <a:rPr lang="zh-CN" altLang="en-US" dirty="0" smtClean="0"/>
              <a:t>级计算的新值。</a:t>
            </a:r>
            <a:endParaRPr lang="en-US" altLang="zh-CN" dirty="0" smtClean="0"/>
          </a:p>
          <a:p>
            <a:pPr lvl="2"/>
            <a:r>
              <a:rPr lang="zh-CN" altLang="en-US" dirty="0" smtClean="0"/>
              <a:t>如果形成</a:t>
            </a:r>
            <a:r>
              <a:rPr lang="en-US" altLang="zh-CN" dirty="0" smtClean="0"/>
              <a:t>Wave</a:t>
            </a:r>
            <a:r>
              <a:rPr lang="zh-CN" altLang="en-US" dirty="0" smtClean="0"/>
              <a:t>流水线，时钟的周期可以小于最长路径</a:t>
            </a:r>
            <a:endParaRPr lang="en-US" altLang="zh-CN" dirty="0" smtClean="0"/>
          </a:p>
          <a:p>
            <a:pPr lvl="3"/>
            <a:endParaRPr lang="en-US" altLang="zh-CN" dirty="0" smtClean="0"/>
          </a:p>
          <a:p>
            <a:pPr lvl="2"/>
            <a:endParaRPr lang="en-US" altLang="zh-CN" dirty="0" smtClean="0"/>
          </a:p>
          <a:p>
            <a:pPr lvl="3"/>
            <a:endParaRPr lang="en-US" altLang="zh-CN" dirty="0" smtClean="0"/>
          </a:p>
          <a:p>
            <a:endParaRPr lang="zh-CN" altLang="en-US" dirty="0"/>
          </a:p>
        </p:txBody>
      </p:sp>
      <p:pic>
        <p:nvPicPr>
          <p:cNvPr id="17707010" name="Picture 2"/>
          <p:cNvPicPr>
            <a:picLocks noChangeAspect="1" noChangeArrowheads="1"/>
          </p:cNvPicPr>
          <p:nvPr/>
        </p:nvPicPr>
        <p:blipFill>
          <a:blip r:embed="rId5" cstate="print"/>
          <a:srcRect/>
          <a:stretch>
            <a:fillRect/>
          </a:stretch>
        </p:blipFill>
        <p:spPr bwMode="auto">
          <a:xfrm>
            <a:off x="6516216" y="980728"/>
            <a:ext cx="1827659" cy="2423635"/>
          </a:xfrm>
          <a:prstGeom prst="rect">
            <a:avLst/>
          </a:prstGeom>
          <a:noFill/>
          <a:ln w="9525">
            <a:noFill/>
            <a:miter lim="800000"/>
            <a:headEnd/>
            <a:tailEnd/>
          </a:ln>
        </p:spPr>
      </p:pic>
      <p:pic>
        <p:nvPicPr>
          <p:cNvPr id="17707011" name="Picture 3"/>
          <p:cNvPicPr>
            <a:picLocks noChangeAspect="1" noChangeArrowheads="1"/>
          </p:cNvPicPr>
          <p:nvPr/>
        </p:nvPicPr>
        <p:blipFill>
          <a:blip r:embed="rId6" cstate="print"/>
          <a:srcRect/>
          <a:stretch>
            <a:fillRect/>
          </a:stretch>
        </p:blipFill>
        <p:spPr bwMode="auto">
          <a:xfrm>
            <a:off x="5364088" y="3429000"/>
            <a:ext cx="3958166" cy="1008112"/>
          </a:xfrm>
          <a:prstGeom prst="rect">
            <a:avLst/>
          </a:prstGeom>
          <a:noFill/>
          <a:ln w="9525">
            <a:noFill/>
            <a:miter lim="800000"/>
            <a:headEnd/>
            <a:tailEnd/>
          </a:ln>
        </p:spPr>
      </p:pic>
      <p:sp>
        <p:nvSpPr>
          <p:cNvPr id="8" name="矩形 7"/>
          <p:cNvSpPr/>
          <p:nvPr/>
        </p:nvSpPr>
        <p:spPr>
          <a:xfrm>
            <a:off x="7236296" y="3645024"/>
            <a:ext cx="432048"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07014" name="Picture 6"/>
          <p:cNvPicPr>
            <a:picLocks noChangeAspect="1" noChangeArrowheads="1"/>
          </p:cNvPicPr>
          <p:nvPr/>
        </p:nvPicPr>
        <p:blipFill>
          <a:blip r:embed="rId7" cstate="print"/>
          <a:srcRect/>
          <a:stretch>
            <a:fillRect/>
          </a:stretch>
        </p:blipFill>
        <p:spPr bwMode="auto">
          <a:xfrm>
            <a:off x="2051720" y="5805264"/>
            <a:ext cx="3456384" cy="55988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电平敏感单相时钟</a:t>
            </a:r>
            <a:endParaRPr lang="zh-CN" altLang="en-US" dirty="0"/>
          </a:p>
        </p:txBody>
      </p:sp>
      <p:sp>
        <p:nvSpPr>
          <p:cNvPr id="3" name="内容占位符 2"/>
          <p:cNvSpPr>
            <a:spLocks noGrp="1"/>
          </p:cNvSpPr>
          <p:nvPr>
            <p:ph idx="1"/>
          </p:nvPr>
        </p:nvSpPr>
        <p:spPr>
          <a:xfrm>
            <a:off x="457200" y="980728"/>
            <a:ext cx="6203032" cy="5328592"/>
          </a:xfrm>
        </p:spPr>
        <p:txBody>
          <a:bodyPr/>
          <a:lstStyle/>
          <a:p>
            <a:r>
              <a:rPr lang="zh-CN" altLang="en-US" sz="2000" dirty="0" smtClean="0"/>
              <a:t>电平敏感单相时钟</a:t>
            </a:r>
            <a:endParaRPr lang="en-US" altLang="zh-CN" sz="2000" dirty="0" smtClean="0"/>
          </a:p>
          <a:p>
            <a:pPr lvl="1"/>
            <a:r>
              <a:rPr lang="zh-CN" altLang="en-US" sz="1800" dirty="0" smtClean="0"/>
              <a:t>另外对</a:t>
            </a:r>
            <a:r>
              <a:rPr lang="en-US" altLang="zh-CN" sz="1800" dirty="0" smtClean="0"/>
              <a:t>Latch</a:t>
            </a:r>
            <a:r>
              <a:rPr lang="zh-CN" altLang="en-US" sz="1800" dirty="0" smtClean="0"/>
              <a:t>的导通时间</a:t>
            </a:r>
            <a:r>
              <a:rPr lang="en-US" altLang="zh-CN" sz="1800" dirty="0" smtClean="0"/>
              <a:t>T </a:t>
            </a:r>
            <a:r>
              <a:rPr lang="en-US" altLang="zh-CN" sz="1800" baseline="-25000" dirty="0" smtClean="0"/>
              <a:t>1</a:t>
            </a:r>
            <a:r>
              <a:rPr lang="zh-CN" altLang="en-US" sz="1800" dirty="0" smtClean="0"/>
              <a:t>也有额外的约束，</a:t>
            </a:r>
            <a:endParaRPr lang="en-US" altLang="zh-CN" sz="1800" dirty="0" smtClean="0"/>
          </a:p>
          <a:p>
            <a:pPr lvl="2"/>
            <a:r>
              <a:rPr lang="zh-CN" altLang="en-US" sz="1600" dirty="0" smtClean="0"/>
              <a:t>移位寄存器等常见的电路形式需要修复后才能构建。</a:t>
            </a:r>
            <a:endParaRPr lang="en-US" altLang="zh-CN" sz="1600" dirty="0" smtClean="0"/>
          </a:p>
          <a:p>
            <a:pPr lvl="2"/>
            <a:r>
              <a:rPr lang="zh-CN" altLang="en-US" sz="1600" dirty="0" smtClean="0"/>
              <a:t>降低时钟频率时，</a:t>
            </a:r>
            <a:r>
              <a:rPr lang="en-US" altLang="zh-CN" sz="1600" dirty="0" smtClean="0"/>
              <a:t>T1</a:t>
            </a:r>
            <a:r>
              <a:rPr lang="zh-CN" altLang="en-US" sz="1600" dirty="0" smtClean="0"/>
              <a:t>应保持不变，</a:t>
            </a:r>
            <a:endParaRPr lang="en-US" altLang="zh-CN" sz="1600" dirty="0" smtClean="0"/>
          </a:p>
          <a:p>
            <a:pPr lvl="1"/>
            <a:endParaRPr lang="en-US" altLang="zh-CN" sz="1800" dirty="0" smtClean="0"/>
          </a:p>
          <a:p>
            <a:endParaRPr lang="en-US" altLang="zh-CN" sz="2000" dirty="0" smtClean="0"/>
          </a:p>
          <a:p>
            <a:r>
              <a:rPr lang="zh-CN" altLang="en-US" sz="2000" dirty="0" smtClean="0"/>
              <a:t>优点和缺点</a:t>
            </a:r>
            <a:endParaRPr lang="en-US" altLang="zh-CN" sz="2000" dirty="0" smtClean="0"/>
          </a:p>
          <a:p>
            <a:pPr lvl="1"/>
            <a:r>
              <a:rPr lang="zh-CN" altLang="en-US" sz="1600" dirty="0" smtClean="0"/>
              <a:t>只使用一半数量的</a:t>
            </a:r>
            <a:r>
              <a:rPr lang="en-US" altLang="zh-CN" sz="1600" dirty="0" smtClean="0"/>
              <a:t>Latch</a:t>
            </a:r>
            <a:r>
              <a:rPr lang="zh-CN" altLang="en-US" sz="1600" dirty="0" smtClean="0"/>
              <a:t>，节省面积和功耗，可方便的通过替代边沿触发器实现。</a:t>
            </a:r>
            <a:endParaRPr lang="en-US" altLang="zh-CN" sz="1600" dirty="0" smtClean="0"/>
          </a:p>
          <a:p>
            <a:pPr lvl="1"/>
            <a:r>
              <a:rPr lang="zh-CN" altLang="en-US" sz="1600" dirty="0" smtClean="0"/>
              <a:t>只使用单相时钟，节省布线资源和功耗</a:t>
            </a:r>
            <a:endParaRPr lang="en-US" altLang="zh-CN" sz="1600" dirty="0" smtClean="0"/>
          </a:p>
          <a:p>
            <a:pPr lvl="1"/>
            <a:r>
              <a:rPr lang="zh-CN" altLang="en-US" sz="1600" dirty="0" smtClean="0"/>
              <a:t>时钟周期可以短于电路的最长路径</a:t>
            </a:r>
            <a:endParaRPr lang="en-US" altLang="zh-CN" sz="1600" dirty="0" smtClean="0"/>
          </a:p>
          <a:p>
            <a:pPr lvl="1"/>
            <a:r>
              <a:rPr lang="zh-CN" altLang="en-US" sz="1600" dirty="0" smtClean="0"/>
              <a:t>电路正常工作和抖动的容忍性与否与导通时间，门和连线延迟有关</a:t>
            </a:r>
            <a:endParaRPr lang="en-US" altLang="zh-CN" sz="1600" dirty="0" smtClean="0"/>
          </a:p>
          <a:p>
            <a:pPr lvl="2"/>
            <a:r>
              <a:rPr lang="zh-CN" altLang="en-US" sz="1400" dirty="0" smtClean="0"/>
              <a:t>敏感于寄生参数，库单元的参数</a:t>
            </a:r>
            <a:endParaRPr lang="en-US" altLang="zh-CN" sz="1400" dirty="0" smtClean="0"/>
          </a:p>
          <a:p>
            <a:pPr lvl="1"/>
            <a:r>
              <a:rPr lang="zh-CN" altLang="en-US" sz="1600" dirty="0" smtClean="0"/>
              <a:t>需要处理最短路径，可能带来额外的功耗和面积。</a:t>
            </a:r>
            <a:endParaRPr lang="en-US" altLang="zh-CN" sz="1600" dirty="0" smtClean="0"/>
          </a:p>
          <a:p>
            <a:pPr lvl="1"/>
            <a:r>
              <a:rPr lang="zh-CN" altLang="en-US" sz="1600" dirty="0" smtClean="0"/>
              <a:t>常见的</a:t>
            </a:r>
            <a:r>
              <a:rPr lang="en-US" altLang="zh-CN" sz="1600" dirty="0" smtClean="0"/>
              <a:t>EDA</a:t>
            </a:r>
            <a:r>
              <a:rPr lang="zh-CN" altLang="en-US" sz="1600" dirty="0" smtClean="0"/>
              <a:t>不支持，需要自己开发</a:t>
            </a:r>
            <a:endParaRPr lang="en-US" altLang="zh-CN" sz="1400" dirty="0" smtClean="0"/>
          </a:p>
          <a:p>
            <a:pPr lvl="1"/>
            <a:endParaRPr lang="en-US" altLang="zh-CN" sz="1600" dirty="0" smtClean="0"/>
          </a:p>
          <a:p>
            <a:endParaRPr lang="en-US" altLang="zh-CN" sz="2000" dirty="0" smtClean="0"/>
          </a:p>
          <a:p>
            <a:pPr lvl="3"/>
            <a:endParaRPr lang="en-US" altLang="zh-CN" sz="1400" dirty="0" smtClean="0"/>
          </a:p>
          <a:p>
            <a:endParaRPr lang="zh-CN" altLang="en-US" sz="2000" dirty="0"/>
          </a:p>
        </p:txBody>
      </p:sp>
      <p:pic>
        <p:nvPicPr>
          <p:cNvPr id="17707011" name="Picture 3"/>
          <p:cNvPicPr>
            <a:picLocks noChangeAspect="1" noChangeArrowheads="1"/>
          </p:cNvPicPr>
          <p:nvPr/>
        </p:nvPicPr>
        <p:blipFill>
          <a:blip r:embed="rId3" cstate="print"/>
          <a:srcRect/>
          <a:stretch>
            <a:fillRect/>
          </a:stretch>
        </p:blipFill>
        <p:spPr bwMode="auto">
          <a:xfrm>
            <a:off x="5185834" y="2420888"/>
            <a:ext cx="3958166" cy="1008112"/>
          </a:xfrm>
          <a:prstGeom prst="rect">
            <a:avLst/>
          </a:prstGeom>
          <a:noFill/>
          <a:ln w="9525">
            <a:noFill/>
            <a:miter lim="800000"/>
            <a:headEnd/>
            <a:tailEnd/>
          </a:ln>
        </p:spPr>
      </p:pic>
      <p:pic>
        <p:nvPicPr>
          <p:cNvPr id="17707010" name="Picture 2"/>
          <p:cNvPicPr>
            <a:picLocks noChangeAspect="1" noChangeArrowheads="1"/>
          </p:cNvPicPr>
          <p:nvPr/>
        </p:nvPicPr>
        <p:blipFill>
          <a:blip r:embed="rId4" cstate="print"/>
          <a:srcRect/>
          <a:stretch>
            <a:fillRect/>
          </a:stretch>
        </p:blipFill>
        <p:spPr bwMode="auto">
          <a:xfrm>
            <a:off x="6660232" y="260648"/>
            <a:ext cx="1827659" cy="2423635"/>
          </a:xfrm>
          <a:prstGeom prst="rect">
            <a:avLst/>
          </a:prstGeom>
          <a:noFill/>
          <a:ln w="9525">
            <a:noFill/>
            <a:miter lim="800000"/>
            <a:headEnd/>
            <a:tailEnd/>
          </a:ln>
        </p:spPr>
      </p:pic>
      <p:sp>
        <p:nvSpPr>
          <p:cNvPr id="8" name="矩形 7"/>
          <p:cNvSpPr/>
          <p:nvPr/>
        </p:nvSpPr>
        <p:spPr>
          <a:xfrm>
            <a:off x="7092280" y="2564904"/>
            <a:ext cx="432048"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pic>
        <p:nvPicPr>
          <p:cNvPr id="17708035" name="Picture 3"/>
          <p:cNvPicPr>
            <a:picLocks noChangeAspect="1" noChangeArrowheads="1"/>
          </p:cNvPicPr>
          <p:nvPr/>
        </p:nvPicPr>
        <p:blipFill>
          <a:blip r:embed="rId5" cstate="print"/>
          <a:srcRect/>
          <a:stretch>
            <a:fillRect/>
          </a:stretch>
        </p:blipFill>
        <p:spPr bwMode="auto">
          <a:xfrm>
            <a:off x="899592" y="2276872"/>
            <a:ext cx="5328592" cy="4747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不同时钟策略的对比</a:t>
            </a:r>
            <a:endParaRPr lang="zh-CN" altLang="en-US" dirty="0"/>
          </a:p>
        </p:txBody>
      </p:sp>
      <p:sp>
        <p:nvSpPr>
          <p:cNvPr id="3" name="内容占位符 2"/>
          <p:cNvSpPr>
            <a:spLocks noGrp="1"/>
          </p:cNvSpPr>
          <p:nvPr>
            <p:ph idx="1"/>
          </p:nvPr>
        </p:nvSpPr>
        <p:spPr/>
        <p:txBody>
          <a:bodyPr/>
          <a:lstStyle/>
          <a:p>
            <a:endParaRPr lang="zh-CN" altLang="en-US"/>
          </a:p>
        </p:txBody>
      </p:sp>
      <p:pic>
        <p:nvPicPr>
          <p:cNvPr id="17738754" name="Picture 2"/>
          <p:cNvPicPr>
            <a:picLocks noChangeAspect="1" noChangeArrowheads="1"/>
          </p:cNvPicPr>
          <p:nvPr/>
        </p:nvPicPr>
        <p:blipFill>
          <a:blip r:embed="rId2" cstate="print"/>
          <a:srcRect/>
          <a:stretch>
            <a:fillRect/>
          </a:stretch>
        </p:blipFill>
        <p:spPr bwMode="auto">
          <a:xfrm>
            <a:off x="395536" y="1052736"/>
            <a:ext cx="8296275" cy="5105400"/>
          </a:xfrm>
          <a:prstGeom prst="rect">
            <a:avLst/>
          </a:prstGeom>
          <a:noFill/>
          <a:ln w="9525">
            <a:noFill/>
            <a:miter lim="800000"/>
            <a:headEnd/>
            <a:tailEnd/>
          </a:ln>
        </p:spPr>
      </p:pic>
      <p:sp>
        <p:nvSpPr>
          <p:cNvPr id="5" name="矩形 4"/>
          <p:cNvSpPr/>
          <p:nvPr/>
        </p:nvSpPr>
        <p:spPr>
          <a:xfrm>
            <a:off x="3491880" y="1484784"/>
            <a:ext cx="792088" cy="453650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 name="矩形 5"/>
          <p:cNvSpPr/>
          <p:nvPr/>
        </p:nvSpPr>
        <p:spPr>
          <a:xfrm>
            <a:off x="5292080" y="1556792"/>
            <a:ext cx="792088" cy="453650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时钟分布网络</a:t>
            </a:r>
            <a:endParaRPr lang="zh-CN" altLang="en-US" dirty="0"/>
          </a:p>
        </p:txBody>
      </p:sp>
      <p:sp>
        <p:nvSpPr>
          <p:cNvPr id="3" name="内容占位符 2"/>
          <p:cNvSpPr>
            <a:spLocks noGrp="1"/>
          </p:cNvSpPr>
          <p:nvPr>
            <p:ph idx="1"/>
          </p:nvPr>
        </p:nvSpPr>
        <p:spPr/>
        <p:txBody>
          <a:bodyPr/>
          <a:lstStyle/>
          <a:p>
            <a:r>
              <a:rPr lang="zh-CN" altLang="en-US" sz="2000" dirty="0" smtClean="0"/>
              <a:t>同步电路设计中</a:t>
            </a:r>
            <a:endParaRPr lang="en-US" altLang="zh-CN" sz="2000" dirty="0" smtClean="0"/>
          </a:p>
          <a:p>
            <a:pPr lvl="1"/>
            <a:r>
              <a:rPr lang="zh-CN" altLang="en-US" sz="1800" dirty="0" smtClean="0"/>
              <a:t>时钟是具有最大扇出的节点</a:t>
            </a:r>
            <a:endParaRPr lang="en-US" altLang="zh-CN" sz="1800" dirty="0" smtClean="0"/>
          </a:p>
          <a:p>
            <a:pPr lvl="1"/>
            <a:r>
              <a:rPr lang="zh-CN" altLang="en-US" sz="1800" dirty="0" smtClean="0"/>
              <a:t>时钟是具有最长的路径</a:t>
            </a:r>
            <a:endParaRPr lang="en-US" altLang="zh-CN" sz="1800" dirty="0" smtClean="0"/>
          </a:p>
          <a:p>
            <a:pPr lvl="1"/>
            <a:r>
              <a:rPr lang="zh-CN" altLang="en-US" sz="1800" dirty="0" smtClean="0"/>
              <a:t>具有最快的翻转率</a:t>
            </a:r>
            <a:endParaRPr lang="en-US" altLang="zh-CN" sz="1800" dirty="0" smtClean="0"/>
          </a:p>
          <a:p>
            <a:pPr lvl="1"/>
            <a:r>
              <a:rPr lang="zh-CN" altLang="en-US" sz="1800" dirty="0" smtClean="0"/>
              <a:t>高低占空比，沿的转换速率会电路的性能</a:t>
            </a:r>
            <a:endParaRPr lang="en-US" altLang="zh-CN" sz="1800" dirty="0" smtClean="0"/>
          </a:p>
          <a:p>
            <a:pPr lvl="2"/>
            <a:r>
              <a:rPr lang="zh-CN" altLang="en-US" sz="1600" dirty="0" smtClean="0"/>
              <a:t>较慢的转换速率可能导致和时序不正确甚至功能不正确</a:t>
            </a:r>
            <a:endParaRPr lang="en-US" altLang="zh-CN" sz="1600" dirty="0" smtClean="0"/>
          </a:p>
          <a:p>
            <a:pPr lvl="1"/>
            <a:r>
              <a:rPr lang="zh-CN" altLang="en-US" sz="1800" dirty="0" smtClean="0"/>
              <a:t>时钟的漂移可以各种形式影响电路的各种性能</a:t>
            </a:r>
            <a:endParaRPr lang="en-US" altLang="zh-CN" sz="1800" dirty="0" smtClean="0"/>
          </a:p>
          <a:p>
            <a:r>
              <a:rPr lang="zh-CN" altLang="en-US" sz="2000" dirty="0" smtClean="0"/>
              <a:t>设计在整个时钟域内满足低漂移条件的时钟分布网络是个挑战</a:t>
            </a:r>
            <a:endParaRPr lang="en-US" altLang="zh-CN" sz="2000" dirty="0" smtClean="0"/>
          </a:p>
          <a:p>
            <a:pPr lvl="1"/>
            <a:r>
              <a:rPr lang="en-US" altLang="zh-CN" sz="1600" dirty="0" smtClean="0"/>
              <a:t>EDA</a:t>
            </a:r>
            <a:r>
              <a:rPr lang="zh-CN" altLang="en-US" sz="1600" dirty="0" smtClean="0"/>
              <a:t>后端工具已经能做好很多自动化的工作</a:t>
            </a:r>
            <a:endParaRPr lang="en-US" altLang="zh-CN" sz="1600" dirty="0" smtClean="0"/>
          </a:p>
          <a:p>
            <a:pPr lvl="1"/>
            <a:r>
              <a:rPr lang="zh-CN" altLang="en-US" sz="1600" dirty="0" smtClean="0"/>
              <a:t>设计者需按流程和要求做好后端时序分析</a:t>
            </a:r>
            <a:endParaRPr lang="en-US" altLang="zh-CN" sz="1600" dirty="0" smtClean="0"/>
          </a:p>
          <a:p>
            <a:pPr lvl="1"/>
            <a:endParaRPr lang="en-US" altLang="zh-CN" sz="1800" dirty="0" smtClean="0"/>
          </a:p>
          <a:p>
            <a:endParaRPr lang="zh-CN" altLang="en-US" sz="2000" dirty="0"/>
          </a:p>
        </p:txBody>
      </p:sp>
      <p:pic>
        <p:nvPicPr>
          <p:cNvPr id="17709059" name="Picture 3"/>
          <p:cNvPicPr>
            <a:picLocks noChangeAspect="1" noChangeArrowheads="1"/>
          </p:cNvPicPr>
          <p:nvPr/>
        </p:nvPicPr>
        <p:blipFill>
          <a:blip r:embed="rId3" cstate="print"/>
          <a:srcRect/>
          <a:stretch>
            <a:fillRect/>
          </a:stretch>
        </p:blipFill>
        <p:spPr bwMode="auto">
          <a:xfrm>
            <a:off x="1403648" y="4509120"/>
            <a:ext cx="4248472" cy="1700462"/>
          </a:xfrm>
          <a:prstGeom prst="rect">
            <a:avLst/>
          </a:prstGeom>
          <a:noFill/>
          <a:ln w="9525">
            <a:noFill/>
            <a:miter lim="800000"/>
            <a:headEnd/>
            <a:tailEnd/>
          </a:ln>
        </p:spPr>
      </p:pic>
      <p:sp>
        <p:nvSpPr>
          <p:cNvPr id="6" name="TextBox 5"/>
          <p:cNvSpPr txBox="1"/>
          <p:nvPr/>
        </p:nvSpPr>
        <p:spPr>
          <a:xfrm>
            <a:off x="5868144" y="4005064"/>
            <a:ext cx="2304256" cy="1200329"/>
          </a:xfrm>
          <a:prstGeom prst="rect">
            <a:avLst/>
          </a:prstGeom>
          <a:noFill/>
        </p:spPr>
        <p:txBody>
          <a:bodyPr wrap="square" rtlCol="0">
            <a:spAutoFit/>
          </a:bodyPr>
          <a:lstStyle/>
          <a:p>
            <a:r>
              <a:rPr lang="zh-CN" altLang="en-US" dirty="0" smtClean="0"/>
              <a:t>各种触发器的时序特征参数一般在较高的时钟斜率进行测量（</a:t>
            </a:r>
            <a:r>
              <a:rPr lang="en-US" altLang="zh-CN" dirty="0" smtClean="0"/>
              <a:t>50 </a:t>
            </a:r>
            <a:r>
              <a:rPr lang="en-US" altLang="zh-CN" dirty="0" err="1" smtClean="0"/>
              <a:t>ps</a:t>
            </a:r>
            <a:r>
              <a:rPr lang="zh-CN" altLang="en-US" dirty="0" smtClean="0"/>
              <a:t>或更低）。</a:t>
            </a:r>
            <a:endParaRPr lang="en-US" altLang="zh-CN" dirty="0" smtClean="0"/>
          </a:p>
        </p:txBody>
      </p:sp>
      <p:pic>
        <p:nvPicPr>
          <p:cNvPr id="17709060" name="Picture 4"/>
          <p:cNvPicPr>
            <a:picLocks noChangeAspect="1" noChangeArrowheads="1"/>
          </p:cNvPicPr>
          <p:nvPr/>
        </p:nvPicPr>
        <p:blipFill>
          <a:blip r:embed="rId4" cstate="print"/>
          <a:srcRect/>
          <a:stretch>
            <a:fillRect/>
          </a:stretch>
        </p:blipFill>
        <p:spPr bwMode="auto">
          <a:xfrm>
            <a:off x="4932040" y="260648"/>
            <a:ext cx="1728192" cy="166086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6732240" y="476672"/>
            <a:ext cx="2246522" cy="16561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常见的时钟分布网络设计方法和拓扑</a:t>
            </a:r>
            <a:endParaRPr lang="zh-CN" altLang="en-US" sz="3600" dirty="0"/>
          </a:p>
        </p:txBody>
      </p:sp>
      <p:sp>
        <p:nvSpPr>
          <p:cNvPr id="3" name="内容占位符 2"/>
          <p:cNvSpPr>
            <a:spLocks noGrp="1"/>
          </p:cNvSpPr>
          <p:nvPr>
            <p:ph idx="1"/>
          </p:nvPr>
        </p:nvSpPr>
        <p:spPr>
          <a:xfrm>
            <a:off x="457200" y="980728"/>
            <a:ext cx="4114800" cy="5328592"/>
          </a:xfrm>
        </p:spPr>
        <p:txBody>
          <a:bodyPr/>
          <a:lstStyle/>
          <a:p>
            <a:r>
              <a:rPr lang="zh-CN" altLang="en-US" dirty="0" smtClean="0"/>
              <a:t>常见的几种时钟分布网络设计方法和拓扑</a:t>
            </a:r>
            <a:endParaRPr lang="en-US" altLang="zh-CN" dirty="0" smtClean="0"/>
          </a:p>
          <a:p>
            <a:pPr lvl="1"/>
            <a:r>
              <a:rPr lang="zh-CN" altLang="en-US" dirty="0" smtClean="0"/>
              <a:t>根据</a:t>
            </a:r>
            <a:r>
              <a:rPr lang="en-US" altLang="zh-CN" dirty="0" smtClean="0"/>
              <a:t>Buffer</a:t>
            </a:r>
            <a:r>
              <a:rPr lang="zh-CN" altLang="en-US" dirty="0" smtClean="0"/>
              <a:t>的分布可以为</a:t>
            </a:r>
            <a:endParaRPr lang="en-US" altLang="zh-CN" dirty="0" smtClean="0"/>
          </a:p>
          <a:p>
            <a:pPr lvl="2"/>
            <a:r>
              <a:rPr lang="zh-CN" altLang="en-US" dirty="0" smtClean="0"/>
              <a:t>集中和分布型</a:t>
            </a:r>
            <a:endParaRPr lang="en-US" altLang="zh-CN" dirty="0" smtClean="0"/>
          </a:p>
          <a:p>
            <a:pPr lvl="2"/>
            <a:r>
              <a:rPr lang="zh-CN" altLang="en-US" dirty="0" smtClean="0"/>
              <a:t>中央和边缘分布</a:t>
            </a:r>
            <a:endParaRPr lang="en-US" altLang="zh-CN" dirty="0" smtClean="0"/>
          </a:p>
          <a:p>
            <a:pPr lvl="1"/>
            <a:r>
              <a:rPr lang="zh-CN" altLang="en-US" dirty="0" smtClean="0"/>
              <a:t>根据布局和布线拓扑分：</a:t>
            </a:r>
            <a:endParaRPr lang="en-US" altLang="zh-CN" dirty="0" smtClean="0"/>
          </a:p>
          <a:p>
            <a:pPr lvl="2"/>
            <a:r>
              <a:rPr lang="zh-CN" altLang="en-US" dirty="0" smtClean="0"/>
              <a:t>蛇形、树枝型、</a:t>
            </a:r>
            <a:r>
              <a:rPr lang="en-US" altLang="zh-CN" dirty="0" smtClean="0"/>
              <a:t>H</a:t>
            </a:r>
            <a:r>
              <a:rPr lang="zh-CN" altLang="en-US" dirty="0" smtClean="0"/>
              <a:t>型、网格性，混合型</a:t>
            </a:r>
            <a:endParaRPr lang="en-US" altLang="zh-CN" dirty="0" smtClean="0"/>
          </a:p>
          <a:p>
            <a:pPr lvl="1"/>
            <a:r>
              <a:rPr lang="zh-CN" altLang="en-US" dirty="0" smtClean="0"/>
              <a:t>根据需求设计可选择不同的</a:t>
            </a:r>
            <a:r>
              <a:rPr lang="en-US" altLang="zh-CN" dirty="0" smtClean="0"/>
              <a:t>buffer</a:t>
            </a:r>
            <a:r>
              <a:rPr lang="zh-CN" altLang="en-US" dirty="0" smtClean="0"/>
              <a:t>类型和拓扑结构</a:t>
            </a:r>
            <a:endParaRPr lang="en-US" altLang="zh-CN" dirty="0" smtClean="0"/>
          </a:p>
          <a:p>
            <a:pPr lvl="1"/>
            <a:r>
              <a:rPr lang="zh-CN" altLang="en-US" dirty="0" smtClean="0"/>
              <a:t>在</a:t>
            </a:r>
            <a:r>
              <a:rPr lang="en-US" altLang="zh-CN" dirty="0" smtClean="0"/>
              <a:t>FPGA</a:t>
            </a:r>
            <a:r>
              <a:rPr lang="zh-CN" altLang="en-US" dirty="0" smtClean="0"/>
              <a:t>中通常具有特殊设计的全局</a:t>
            </a:r>
            <a:r>
              <a:rPr lang="en-US" altLang="zh-CN" dirty="0" smtClean="0"/>
              <a:t>/</a:t>
            </a:r>
            <a:r>
              <a:rPr lang="zh-CN" altLang="en-US" dirty="0" smtClean="0"/>
              <a:t>局部布线资源和管脚可用于时钟的输入和分布</a:t>
            </a:r>
            <a:endParaRPr lang="en-US" altLang="zh-CN" dirty="0" smtClean="0"/>
          </a:p>
          <a:p>
            <a:pPr lvl="2"/>
            <a:r>
              <a:rPr lang="zh-CN" altLang="en-US" dirty="0" smtClean="0"/>
              <a:t>了解这些资源是</a:t>
            </a:r>
            <a:r>
              <a:rPr lang="en-US" altLang="zh-CN" dirty="0" smtClean="0"/>
              <a:t>FPGA</a:t>
            </a:r>
            <a:r>
              <a:rPr lang="zh-CN" altLang="en-US" dirty="0" smtClean="0"/>
              <a:t>设计的关键之一</a:t>
            </a:r>
            <a:endParaRPr lang="en-US" altLang="zh-CN" dirty="0" smtClean="0"/>
          </a:p>
          <a:p>
            <a:pPr lvl="2"/>
            <a:endParaRPr lang="en-US" altLang="zh-CN" dirty="0" smtClean="0"/>
          </a:p>
          <a:p>
            <a:pPr lvl="1"/>
            <a:endParaRPr lang="en-US" altLang="zh-CN" dirty="0" smtClean="0"/>
          </a:p>
          <a:p>
            <a:pPr lvl="1"/>
            <a:endParaRPr lang="zh-CN" altLang="en-US" dirty="0"/>
          </a:p>
        </p:txBody>
      </p:sp>
      <p:pic>
        <p:nvPicPr>
          <p:cNvPr id="17710082" name="Picture 2"/>
          <p:cNvPicPr>
            <a:picLocks noChangeAspect="1" noChangeArrowheads="1"/>
          </p:cNvPicPr>
          <p:nvPr/>
        </p:nvPicPr>
        <p:blipFill>
          <a:blip r:embed="rId2" cstate="print"/>
          <a:srcRect/>
          <a:stretch>
            <a:fillRect/>
          </a:stretch>
        </p:blipFill>
        <p:spPr bwMode="auto">
          <a:xfrm>
            <a:off x="4860032" y="980728"/>
            <a:ext cx="3528392" cy="1608858"/>
          </a:xfrm>
          <a:prstGeom prst="rect">
            <a:avLst/>
          </a:prstGeom>
          <a:noFill/>
          <a:ln w="9525">
            <a:noFill/>
            <a:miter lim="800000"/>
            <a:headEnd/>
            <a:tailEnd/>
          </a:ln>
        </p:spPr>
      </p:pic>
      <p:pic>
        <p:nvPicPr>
          <p:cNvPr id="17710083" name="Picture 3"/>
          <p:cNvPicPr>
            <a:picLocks noChangeAspect="1" noChangeArrowheads="1"/>
          </p:cNvPicPr>
          <p:nvPr/>
        </p:nvPicPr>
        <p:blipFill>
          <a:blip r:embed="rId3" cstate="print"/>
          <a:srcRect/>
          <a:stretch>
            <a:fillRect/>
          </a:stretch>
        </p:blipFill>
        <p:spPr bwMode="auto">
          <a:xfrm>
            <a:off x="4788024" y="2564904"/>
            <a:ext cx="3766266" cy="1728192"/>
          </a:xfrm>
          <a:prstGeom prst="rect">
            <a:avLst/>
          </a:prstGeom>
          <a:noFill/>
          <a:ln w="9525">
            <a:noFill/>
            <a:miter lim="800000"/>
            <a:headEnd/>
            <a:tailEnd/>
          </a:ln>
        </p:spPr>
      </p:pic>
      <p:pic>
        <p:nvPicPr>
          <p:cNvPr id="17710084" name="Picture 4"/>
          <p:cNvPicPr>
            <a:picLocks noChangeAspect="1" noChangeArrowheads="1"/>
          </p:cNvPicPr>
          <p:nvPr/>
        </p:nvPicPr>
        <p:blipFill>
          <a:blip r:embed="rId4" cstate="print"/>
          <a:srcRect/>
          <a:stretch>
            <a:fillRect/>
          </a:stretch>
        </p:blipFill>
        <p:spPr bwMode="auto">
          <a:xfrm>
            <a:off x="4572000" y="4365104"/>
            <a:ext cx="3960440" cy="19551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时钟分布网络设计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cstate="print"/>
          <a:srcRect/>
          <a:stretch>
            <a:fillRect/>
          </a:stretch>
        </p:blipFill>
        <p:spPr bwMode="auto">
          <a:xfrm>
            <a:off x="1331640" y="1052736"/>
            <a:ext cx="6408713" cy="3089543"/>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467544" y="4293096"/>
            <a:ext cx="4608512" cy="1892644"/>
          </a:xfrm>
          <a:prstGeom prst="rect">
            <a:avLst/>
          </a:prstGeom>
          <a:noFill/>
          <a:ln w="9525">
            <a:noFill/>
            <a:miter lim="800000"/>
            <a:headEnd/>
            <a:tailEnd/>
          </a:ln>
        </p:spPr>
      </p:pic>
      <p:pic>
        <p:nvPicPr>
          <p:cNvPr id="17852418" name="Picture 2"/>
          <p:cNvPicPr>
            <a:picLocks noChangeAspect="1" noChangeArrowheads="1"/>
          </p:cNvPicPr>
          <p:nvPr/>
        </p:nvPicPr>
        <p:blipFill>
          <a:blip r:embed="rId4" cstate="print"/>
          <a:srcRect/>
          <a:stretch>
            <a:fillRect/>
          </a:stretch>
        </p:blipFill>
        <p:spPr bwMode="auto">
          <a:xfrm>
            <a:off x="5292080" y="4509120"/>
            <a:ext cx="3659447" cy="1584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系统功能的正确性和电路物理现象</a:t>
            </a:r>
            <a:endParaRPr lang="zh-CN" altLang="en-US" dirty="0"/>
          </a:p>
        </p:txBody>
      </p:sp>
      <p:sp>
        <p:nvSpPr>
          <p:cNvPr id="3" name="内容占位符 2"/>
          <p:cNvSpPr>
            <a:spLocks noGrp="1"/>
          </p:cNvSpPr>
          <p:nvPr>
            <p:ph idx="1"/>
          </p:nvPr>
        </p:nvSpPr>
        <p:spPr/>
        <p:txBody>
          <a:bodyPr/>
          <a:lstStyle/>
          <a:p>
            <a:r>
              <a:rPr lang="zh-CN" altLang="en-US" sz="2000" dirty="0" smtClean="0"/>
              <a:t>系统电路在门级实现时表现出的一些现象会影响电路的结构和设计的流程。其中最重要的</a:t>
            </a:r>
            <a:r>
              <a:rPr lang="zh-CN" altLang="en-US" sz="2000" dirty="0" smtClean="0"/>
              <a:t>是延迟和</a:t>
            </a:r>
            <a:r>
              <a:rPr lang="zh-CN" altLang="en-US" sz="2000" dirty="0" smtClean="0"/>
              <a:t>亚稳态</a:t>
            </a:r>
            <a:r>
              <a:rPr lang="zh-CN" altLang="en-US" sz="2000" dirty="0" smtClean="0"/>
              <a:t>现象</a:t>
            </a:r>
            <a:endParaRPr lang="en-US" altLang="zh-CN" sz="2000" dirty="0" smtClean="0"/>
          </a:p>
          <a:p>
            <a:pPr lvl="1"/>
            <a:r>
              <a:rPr lang="zh-CN" altLang="en-US" dirty="0" smtClean="0"/>
              <a:t>电路的延迟</a:t>
            </a:r>
            <a:endParaRPr lang="en-US" altLang="zh-CN" dirty="0" smtClean="0"/>
          </a:p>
          <a:p>
            <a:pPr lvl="2"/>
            <a:r>
              <a:rPr lang="zh-CN" altLang="en-US" dirty="0" smtClean="0"/>
              <a:t>物理实现时，电信号的转换和传播需要时间</a:t>
            </a:r>
            <a:endParaRPr lang="en-US" altLang="zh-CN" dirty="0" smtClean="0"/>
          </a:p>
          <a:p>
            <a:pPr lvl="3"/>
            <a:r>
              <a:rPr lang="zh-CN" altLang="en-US" dirty="0" smtClean="0"/>
              <a:t>门</a:t>
            </a:r>
            <a:r>
              <a:rPr lang="zh-CN" altLang="en-US" dirty="0" smtClean="0"/>
              <a:t>、</a:t>
            </a:r>
            <a:r>
              <a:rPr lang="zh-CN" altLang="en-US" dirty="0" smtClean="0"/>
              <a:t>记忆原件、时序逻辑、时钟等相关信号</a:t>
            </a:r>
            <a:endParaRPr lang="en-US" altLang="zh-CN" dirty="0" smtClean="0"/>
          </a:p>
          <a:p>
            <a:pPr lvl="1"/>
            <a:r>
              <a:rPr lang="zh-CN" altLang="en-US" sz="1800" dirty="0" smtClean="0"/>
              <a:t>亚稳态 </a:t>
            </a:r>
            <a:r>
              <a:rPr lang="en-US" altLang="zh-CN" sz="1800" dirty="0" err="1" smtClean="0"/>
              <a:t>Metastability</a:t>
            </a:r>
            <a:r>
              <a:rPr lang="zh-CN" altLang="en-US" sz="1800" dirty="0" smtClean="0"/>
              <a:t>现象：</a:t>
            </a:r>
            <a:endParaRPr lang="en-US" altLang="zh-CN" sz="1800" dirty="0" smtClean="0"/>
          </a:p>
          <a:p>
            <a:pPr lvl="2"/>
            <a:r>
              <a:rPr lang="zh-CN" altLang="en-US" sz="1600" dirty="0" smtClean="0"/>
              <a:t>双稳态时序原件存在的一种现象，原件处于</a:t>
            </a:r>
            <a:r>
              <a:rPr lang="zh-CN" altLang="zh-CN" sz="1600" dirty="0" smtClean="0"/>
              <a:t>不稳定的平衡</a:t>
            </a:r>
            <a:r>
              <a:rPr lang="zh-CN" altLang="en-US" sz="1600" dirty="0" smtClean="0"/>
              <a:t>状态</a:t>
            </a:r>
            <a:r>
              <a:rPr lang="en-US" altLang="zh-CN" sz="1600" dirty="0" smtClean="0"/>
              <a:t>(</a:t>
            </a:r>
            <a:r>
              <a:rPr lang="zh-CN" altLang="zh-CN" sz="1600" dirty="0" smtClean="0"/>
              <a:t>亚稳态</a:t>
            </a:r>
            <a:r>
              <a:rPr lang="en-US" altLang="zh-CN" sz="1600" dirty="0" smtClean="0"/>
              <a:t>)</a:t>
            </a:r>
            <a:r>
              <a:rPr lang="zh-CN" altLang="en-US" sz="1600" dirty="0" smtClean="0"/>
              <a:t>，并持续</a:t>
            </a:r>
            <a:r>
              <a:rPr lang="zh-CN" altLang="en-US" sz="1600" dirty="0" smtClean="0">
                <a:solidFill>
                  <a:srgbClr val="FF0000"/>
                </a:solidFill>
              </a:rPr>
              <a:t>不确定</a:t>
            </a:r>
            <a:r>
              <a:rPr lang="zh-CN" altLang="en-US" sz="1600" dirty="0" smtClean="0"/>
              <a:t>的</a:t>
            </a:r>
            <a:r>
              <a:rPr lang="zh-CN" altLang="zh-CN" sz="1600" dirty="0" smtClean="0"/>
              <a:t>时间。</a:t>
            </a:r>
            <a:r>
              <a:rPr lang="zh-CN" altLang="en-US" sz="1600" dirty="0" smtClean="0"/>
              <a:t>亚稳态是双稳态系统的固有特点</a:t>
            </a:r>
            <a:r>
              <a:rPr lang="zh-CN" altLang="en-US" sz="1600" dirty="0" smtClean="0"/>
              <a:t>。</a:t>
            </a:r>
            <a:endParaRPr lang="en-US" altLang="zh-CN" dirty="0" smtClean="0"/>
          </a:p>
          <a:p>
            <a:pPr lvl="2"/>
            <a:endParaRPr lang="en-US" altLang="zh-CN" sz="1600" dirty="0" smtClean="0"/>
          </a:p>
          <a:p>
            <a:pPr lvl="2"/>
            <a:endParaRPr lang="en-US" altLang="zh-CN" sz="1600" dirty="0" smtClean="0"/>
          </a:p>
          <a:p>
            <a:pPr lvl="2"/>
            <a:endParaRPr lang="zh-CN" altLang="en-US" sz="1600" dirty="0" smtClean="0"/>
          </a:p>
          <a:p>
            <a:pPr lvl="1"/>
            <a:endParaRPr lang="en-US" altLang="zh-CN" sz="1800" dirty="0" smtClean="0"/>
          </a:p>
          <a:p>
            <a:pPr lvl="1"/>
            <a:endParaRPr lang="zh-CN" altLang="en-US" sz="1800" dirty="0"/>
          </a:p>
        </p:txBody>
      </p:sp>
      <p:pic>
        <p:nvPicPr>
          <p:cNvPr id="17701890" name="Picture 2" descr="https://upload.wikimedia.org/wikipedia/commons/thumb/5/54/Bistability.svg/350px-Bistability.svg.png"/>
          <p:cNvPicPr>
            <a:picLocks noChangeAspect="1" noChangeArrowheads="1"/>
          </p:cNvPicPr>
          <p:nvPr/>
        </p:nvPicPr>
        <p:blipFill>
          <a:blip r:embed="rId2" cstate="print"/>
          <a:srcRect/>
          <a:stretch>
            <a:fillRect/>
          </a:stretch>
        </p:blipFill>
        <p:spPr bwMode="auto">
          <a:xfrm>
            <a:off x="5580112" y="4509120"/>
            <a:ext cx="3333750" cy="1943101"/>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2915816" y="4581128"/>
            <a:ext cx="2664296" cy="1887841"/>
          </a:xfrm>
          <a:prstGeom prst="rect">
            <a:avLst/>
          </a:prstGeom>
          <a:noFill/>
          <a:ln w="9525">
            <a:noFill/>
            <a:miter lim="800000"/>
            <a:headEnd/>
            <a:tailEnd/>
          </a:ln>
        </p:spPr>
      </p:pic>
      <p:grpSp>
        <p:nvGrpSpPr>
          <p:cNvPr id="6" name="组合 10"/>
          <p:cNvGrpSpPr/>
          <p:nvPr/>
        </p:nvGrpSpPr>
        <p:grpSpPr>
          <a:xfrm>
            <a:off x="467544" y="4293096"/>
            <a:ext cx="2664296" cy="1501007"/>
            <a:chOff x="683568" y="1844824"/>
            <a:chExt cx="6752431" cy="2905125"/>
          </a:xfrm>
        </p:grpSpPr>
        <p:pic>
          <p:nvPicPr>
            <p:cNvPr id="7" name="Picture 3"/>
            <p:cNvPicPr>
              <a:picLocks noChangeAspect="1" noChangeArrowheads="1"/>
            </p:cNvPicPr>
            <p:nvPr/>
          </p:nvPicPr>
          <p:blipFill>
            <a:blip r:embed="rId4" cstate="print"/>
            <a:srcRect/>
            <a:stretch>
              <a:fillRect/>
            </a:stretch>
          </p:blipFill>
          <p:spPr bwMode="auto">
            <a:xfrm>
              <a:off x="683568" y="2348880"/>
              <a:ext cx="6192688" cy="2289375"/>
            </a:xfrm>
            <a:prstGeom prst="rect">
              <a:avLst/>
            </a:prstGeom>
            <a:noFill/>
            <a:ln w="25400" cap="flat">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2987824" y="1844824"/>
              <a:ext cx="4448175" cy="290512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时钟分布网络设计方法和拓扑</a:t>
            </a:r>
            <a:endParaRPr lang="zh-CN" altLang="en-US" dirty="0"/>
          </a:p>
        </p:txBody>
      </p:sp>
      <p:sp>
        <p:nvSpPr>
          <p:cNvPr id="3" name="内容占位符 2"/>
          <p:cNvSpPr>
            <a:spLocks noGrp="1"/>
          </p:cNvSpPr>
          <p:nvPr>
            <p:ph idx="1"/>
          </p:nvPr>
        </p:nvSpPr>
        <p:spPr>
          <a:xfrm>
            <a:off x="457200" y="980728"/>
            <a:ext cx="4042792" cy="5328592"/>
          </a:xfrm>
        </p:spPr>
        <p:txBody>
          <a:bodyPr/>
          <a:lstStyle/>
          <a:p>
            <a:r>
              <a:rPr lang="zh-CN" altLang="en-US" sz="2000" dirty="0" smtClean="0"/>
              <a:t>在现代数字系统中对时钟网络存在更多的需求</a:t>
            </a:r>
            <a:endParaRPr lang="en-US" altLang="zh-CN" sz="2000" dirty="0" smtClean="0"/>
          </a:p>
          <a:p>
            <a:pPr lvl="1"/>
            <a:r>
              <a:rPr lang="zh-CN" altLang="en-US" sz="1800" dirty="0" smtClean="0"/>
              <a:t>有时会要求“零漂移”</a:t>
            </a:r>
            <a:endParaRPr lang="en-US" altLang="zh-CN" sz="1800" dirty="0" smtClean="0"/>
          </a:p>
          <a:p>
            <a:pPr lvl="1"/>
            <a:r>
              <a:rPr lang="zh-CN" altLang="en-US" sz="1800" dirty="0" smtClean="0"/>
              <a:t>要求内部产生跟输入时钟，固定倍速频率和固定相位偏差的派生时钟</a:t>
            </a:r>
            <a:endParaRPr lang="en-US" altLang="zh-CN" sz="1800" dirty="0" smtClean="0"/>
          </a:p>
          <a:p>
            <a:pPr lvl="1"/>
            <a:r>
              <a:rPr lang="zh-CN" altLang="en-US" sz="1800" dirty="0" smtClean="0"/>
              <a:t>要求时钟网络具有更低的功耗</a:t>
            </a:r>
            <a:endParaRPr lang="en-US" altLang="zh-CN" sz="1800" dirty="0" smtClean="0"/>
          </a:p>
          <a:p>
            <a:r>
              <a:rPr lang="zh-CN" altLang="en-US" sz="2000" dirty="0" smtClean="0"/>
              <a:t>传统</a:t>
            </a:r>
            <a:r>
              <a:rPr lang="en-US" altLang="zh-CN" sz="2000" dirty="0" smtClean="0"/>
              <a:t>Clock Buffer</a:t>
            </a:r>
            <a:r>
              <a:rPr lang="zh-CN" altLang="en-US" sz="2000" dirty="0" smtClean="0"/>
              <a:t>没办法做到这些，通常需要在时钟分布网络中使用带反馈的</a:t>
            </a:r>
            <a:r>
              <a:rPr lang="en-US" altLang="zh-CN" sz="2000" dirty="0" smtClean="0"/>
              <a:t>DLL/PLL</a:t>
            </a:r>
          </a:p>
          <a:p>
            <a:pPr lvl="1"/>
            <a:r>
              <a:rPr lang="en-US" altLang="zh-CN" sz="1800" dirty="0" smtClean="0"/>
              <a:t>DLL/PLL</a:t>
            </a:r>
            <a:r>
              <a:rPr lang="zh-CN" altLang="en-US" sz="1800" dirty="0" smtClean="0"/>
              <a:t>一般是定制化的</a:t>
            </a:r>
            <a:r>
              <a:rPr lang="en-US" altLang="zh-CN" sz="1800" dirty="0" smtClean="0"/>
              <a:t>IP</a:t>
            </a:r>
            <a:r>
              <a:rPr lang="zh-CN" altLang="en-US" sz="1800" dirty="0" smtClean="0"/>
              <a:t>或宏模块</a:t>
            </a:r>
            <a:endParaRPr lang="en-US" altLang="zh-CN" sz="1800" dirty="0" smtClean="0"/>
          </a:p>
          <a:p>
            <a:pPr lvl="1"/>
            <a:r>
              <a:rPr lang="zh-CN" altLang="en-US" sz="1800" dirty="0" smtClean="0"/>
              <a:t>通常结合已有的时钟分布网络技术一起使用</a:t>
            </a:r>
            <a:endParaRPr lang="en-US" altLang="zh-CN" sz="1800" dirty="0" smtClean="0"/>
          </a:p>
          <a:p>
            <a:r>
              <a:rPr lang="zh-CN" altLang="en-US" sz="2200" dirty="0" smtClean="0"/>
              <a:t>现代</a:t>
            </a:r>
            <a:r>
              <a:rPr lang="en-US" altLang="zh-CN" sz="2200" dirty="0" smtClean="0"/>
              <a:t>IC</a:t>
            </a:r>
            <a:r>
              <a:rPr lang="zh-CN" altLang="en-US" sz="2200" dirty="0" smtClean="0"/>
              <a:t>和</a:t>
            </a:r>
            <a:r>
              <a:rPr lang="en-US" altLang="zh-CN" sz="2200" dirty="0" smtClean="0"/>
              <a:t>FPGA</a:t>
            </a:r>
            <a:r>
              <a:rPr lang="zh-CN" altLang="en-US" sz="2200" dirty="0" smtClean="0"/>
              <a:t>中是常见的时钟分布网络实现方式</a:t>
            </a:r>
            <a:endParaRPr lang="zh-CN" altLang="en-US" sz="2200" dirty="0"/>
          </a:p>
        </p:txBody>
      </p:sp>
      <p:pic>
        <p:nvPicPr>
          <p:cNvPr id="17712130" name="Picture 2"/>
          <p:cNvPicPr>
            <a:picLocks noChangeAspect="1" noChangeArrowheads="1"/>
          </p:cNvPicPr>
          <p:nvPr/>
        </p:nvPicPr>
        <p:blipFill>
          <a:blip r:embed="rId2" cstate="print"/>
          <a:srcRect/>
          <a:stretch>
            <a:fillRect/>
          </a:stretch>
        </p:blipFill>
        <p:spPr bwMode="auto">
          <a:xfrm>
            <a:off x="5615608" y="692696"/>
            <a:ext cx="2772816" cy="1446686"/>
          </a:xfrm>
          <a:prstGeom prst="rect">
            <a:avLst/>
          </a:prstGeom>
          <a:noFill/>
          <a:ln w="9525">
            <a:noFill/>
            <a:miter lim="800000"/>
            <a:headEnd/>
            <a:tailEnd/>
          </a:ln>
        </p:spPr>
      </p:pic>
      <p:pic>
        <p:nvPicPr>
          <p:cNvPr id="17712131" name="Picture 3"/>
          <p:cNvPicPr>
            <a:picLocks noChangeAspect="1" noChangeArrowheads="1"/>
          </p:cNvPicPr>
          <p:nvPr/>
        </p:nvPicPr>
        <p:blipFill>
          <a:blip r:embed="rId3" cstate="print"/>
          <a:srcRect/>
          <a:stretch>
            <a:fillRect/>
          </a:stretch>
        </p:blipFill>
        <p:spPr bwMode="auto">
          <a:xfrm>
            <a:off x="5508104" y="2204864"/>
            <a:ext cx="2676277" cy="1944216"/>
          </a:xfrm>
          <a:prstGeom prst="rect">
            <a:avLst/>
          </a:prstGeom>
          <a:noFill/>
          <a:ln w="9525">
            <a:noFill/>
            <a:miter lim="800000"/>
            <a:headEnd/>
            <a:tailEnd/>
          </a:ln>
        </p:spPr>
      </p:pic>
      <p:pic>
        <p:nvPicPr>
          <p:cNvPr id="17712133" name="Picture 5"/>
          <p:cNvPicPr>
            <a:picLocks noChangeAspect="1" noChangeArrowheads="1"/>
          </p:cNvPicPr>
          <p:nvPr/>
        </p:nvPicPr>
        <p:blipFill>
          <a:blip r:embed="rId4" cstate="print"/>
          <a:srcRect/>
          <a:stretch>
            <a:fillRect/>
          </a:stretch>
        </p:blipFill>
        <p:spPr bwMode="auto">
          <a:xfrm>
            <a:off x="5292080" y="4437112"/>
            <a:ext cx="3384376" cy="1966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时钟分布网络设计方法和拓扑</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7851397" name="Picture 5"/>
          <p:cNvPicPr>
            <a:picLocks noChangeAspect="1" noChangeArrowheads="1"/>
          </p:cNvPicPr>
          <p:nvPr/>
        </p:nvPicPr>
        <p:blipFill>
          <a:blip r:embed="rId2" cstate="print"/>
          <a:srcRect/>
          <a:stretch>
            <a:fillRect/>
          </a:stretch>
        </p:blipFill>
        <p:spPr bwMode="auto">
          <a:xfrm>
            <a:off x="1043608" y="2132856"/>
            <a:ext cx="2691870" cy="2808312"/>
          </a:xfrm>
          <a:prstGeom prst="rect">
            <a:avLst/>
          </a:prstGeom>
          <a:noFill/>
          <a:ln w="9525">
            <a:noFill/>
            <a:miter lim="800000"/>
            <a:headEnd/>
            <a:tailEnd/>
          </a:ln>
        </p:spPr>
      </p:pic>
      <p:pic>
        <p:nvPicPr>
          <p:cNvPr id="17851398" name="Picture 6"/>
          <p:cNvPicPr>
            <a:picLocks noChangeAspect="1" noChangeArrowheads="1"/>
          </p:cNvPicPr>
          <p:nvPr/>
        </p:nvPicPr>
        <p:blipFill>
          <a:blip r:embed="rId3" cstate="print"/>
          <a:srcRect/>
          <a:stretch>
            <a:fillRect/>
          </a:stretch>
        </p:blipFill>
        <p:spPr bwMode="auto">
          <a:xfrm>
            <a:off x="4932040" y="2492896"/>
            <a:ext cx="2929442" cy="2304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a:t>
            </a:r>
            <a:r>
              <a:rPr lang="en-US" altLang="zh-CN" dirty="0" smtClean="0"/>
              <a:t>PLL</a:t>
            </a:r>
            <a:r>
              <a:rPr lang="zh-CN" altLang="en-US" dirty="0" smtClean="0"/>
              <a:t>的结构图</a:t>
            </a:r>
            <a:endParaRPr lang="zh-CN" altLang="en-US" dirty="0"/>
          </a:p>
        </p:txBody>
      </p:sp>
      <p:sp>
        <p:nvSpPr>
          <p:cNvPr id="3" name="内容占位符 2"/>
          <p:cNvSpPr>
            <a:spLocks noGrp="1"/>
          </p:cNvSpPr>
          <p:nvPr>
            <p:ph idx="1"/>
          </p:nvPr>
        </p:nvSpPr>
        <p:spPr>
          <a:xfrm>
            <a:off x="457200" y="980728"/>
            <a:ext cx="4186808" cy="5328592"/>
          </a:xfrm>
        </p:spPr>
        <p:txBody>
          <a:bodyPr/>
          <a:lstStyle/>
          <a:p>
            <a:r>
              <a:rPr lang="en-US" altLang="zh-CN" sz="1800" dirty="0" err="1" smtClean="0"/>
              <a:t>xilinx</a:t>
            </a:r>
            <a:r>
              <a:rPr lang="en-US" altLang="zh-CN" sz="1800" dirty="0" smtClean="0"/>
              <a:t> 7series FPGAs </a:t>
            </a:r>
            <a:r>
              <a:rPr lang="zh-CN" altLang="en-US" sz="1800" dirty="0" smtClean="0"/>
              <a:t>中的</a:t>
            </a:r>
            <a:r>
              <a:rPr lang="en-US" altLang="zh-CN" sz="1800" dirty="0" smtClean="0"/>
              <a:t>CMT </a:t>
            </a:r>
            <a:r>
              <a:rPr lang="zh-CN" altLang="en-US" sz="1800" dirty="0" smtClean="0"/>
              <a:t>（</a:t>
            </a:r>
            <a:r>
              <a:rPr lang="en-US" altLang="zh-CN" sz="1800" dirty="0" smtClean="0"/>
              <a:t>clock management tile</a:t>
            </a:r>
            <a:r>
              <a:rPr lang="zh-CN" altLang="en-US" sz="1800" dirty="0" smtClean="0"/>
              <a:t>）中的</a:t>
            </a:r>
            <a:r>
              <a:rPr lang="en-US" altLang="zh-CN" sz="1800" dirty="0" smtClean="0"/>
              <a:t>MMC</a:t>
            </a:r>
            <a:r>
              <a:rPr lang="zh-CN" altLang="en-US" sz="1800" dirty="0" smtClean="0"/>
              <a:t>（</a:t>
            </a:r>
            <a:r>
              <a:rPr lang="en-US" altLang="zh-CN" sz="1800" dirty="0" smtClean="0"/>
              <a:t>mixed-mode clock</a:t>
            </a:r>
            <a:r>
              <a:rPr lang="zh-CN" altLang="en-US" sz="1800" dirty="0" smtClean="0"/>
              <a:t>）和</a:t>
            </a:r>
            <a:r>
              <a:rPr lang="en-US" altLang="zh-CN" sz="1800" dirty="0" smtClean="0"/>
              <a:t> PLL</a:t>
            </a:r>
            <a:r>
              <a:rPr lang="zh-CN" altLang="en-US" sz="1800" dirty="0" smtClean="0"/>
              <a:t>（</a:t>
            </a:r>
            <a:r>
              <a:rPr lang="en-US" altLang="zh-CN" sz="1800" dirty="0" smtClean="0"/>
              <a:t>phase-locked loop).</a:t>
            </a:r>
          </a:p>
          <a:p>
            <a:endParaRPr lang="en-US" altLang="zh-CN" sz="1800" dirty="0" smtClean="0"/>
          </a:p>
          <a:p>
            <a:endParaRPr lang="en-US" altLang="zh-CN" sz="1800" dirty="0" smtClean="0"/>
          </a:p>
          <a:p>
            <a:endParaRPr lang="en-US" altLang="zh-CN" sz="1800" dirty="0" smtClean="0"/>
          </a:p>
          <a:p>
            <a:endParaRPr lang="en-US" altLang="zh-CN" sz="1800" dirty="0" smtClean="0"/>
          </a:p>
          <a:p>
            <a:endParaRPr lang="en-US" altLang="zh-CN" sz="1800" dirty="0" smtClean="0"/>
          </a:p>
          <a:p>
            <a:r>
              <a:rPr lang="zh-CN" altLang="en-US" sz="1800" dirty="0" smtClean="0"/>
              <a:t>设计实例</a:t>
            </a:r>
            <a:endParaRPr lang="zh-CN" altLang="en-US" sz="1800" dirty="0"/>
          </a:p>
        </p:txBody>
      </p:sp>
      <p:pic>
        <p:nvPicPr>
          <p:cNvPr id="17713155" name="Picture 3"/>
          <p:cNvPicPr>
            <a:picLocks noChangeAspect="1" noChangeArrowheads="1"/>
          </p:cNvPicPr>
          <p:nvPr/>
        </p:nvPicPr>
        <p:blipFill>
          <a:blip r:embed="rId2" cstate="print"/>
          <a:srcRect/>
          <a:stretch>
            <a:fillRect/>
          </a:stretch>
        </p:blipFill>
        <p:spPr bwMode="auto">
          <a:xfrm>
            <a:off x="3851920" y="1700808"/>
            <a:ext cx="4871129" cy="2880320"/>
          </a:xfrm>
          <a:prstGeom prst="rect">
            <a:avLst/>
          </a:prstGeom>
          <a:noFill/>
          <a:ln w="9525">
            <a:noFill/>
            <a:miter lim="800000"/>
            <a:headEnd/>
            <a:tailEnd/>
          </a:ln>
        </p:spPr>
      </p:pic>
      <p:pic>
        <p:nvPicPr>
          <p:cNvPr id="17713156" name="Picture 4"/>
          <p:cNvPicPr>
            <a:picLocks noChangeAspect="1" noChangeArrowheads="1"/>
          </p:cNvPicPr>
          <p:nvPr/>
        </p:nvPicPr>
        <p:blipFill>
          <a:blip r:embed="rId3" cstate="print"/>
          <a:srcRect/>
          <a:stretch>
            <a:fillRect/>
          </a:stretch>
        </p:blipFill>
        <p:spPr bwMode="auto">
          <a:xfrm>
            <a:off x="1043608" y="4221088"/>
            <a:ext cx="4408793" cy="2160240"/>
          </a:xfrm>
          <a:prstGeom prst="rect">
            <a:avLst/>
          </a:prstGeom>
          <a:noFill/>
          <a:ln w="9525">
            <a:noFill/>
            <a:miter lim="800000"/>
            <a:headEnd/>
            <a:tailEnd/>
          </a:ln>
        </p:spPr>
      </p:pic>
      <p:sp>
        <p:nvSpPr>
          <p:cNvPr id="7" name="矩形 6"/>
          <p:cNvSpPr/>
          <p:nvPr/>
        </p:nvSpPr>
        <p:spPr>
          <a:xfrm>
            <a:off x="5292080" y="2276872"/>
            <a:ext cx="1440160"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矩形 7"/>
          <p:cNvSpPr/>
          <p:nvPr/>
        </p:nvSpPr>
        <p:spPr>
          <a:xfrm>
            <a:off x="1475656" y="4365104"/>
            <a:ext cx="2232248" cy="432048"/>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时钟分布网络的功耗和时序分析</a:t>
            </a:r>
            <a:endParaRPr lang="zh-CN" altLang="en-US" dirty="0"/>
          </a:p>
        </p:txBody>
      </p:sp>
      <p:sp>
        <p:nvSpPr>
          <p:cNvPr id="3" name="内容占位符 2"/>
          <p:cNvSpPr>
            <a:spLocks noGrp="1"/>
          </p:cNvSpPr>
          <p:nvPr>
            <p:ph idx="1"/>
          </p:nvPr>
        </p:nvSpPr>
        <p:spPr>
          <a:xfrm>
            <a:off x="457200" y="980728"/>
            <a:ext cx="4042792" cy="5328592"/>
          </a:xfrm>
        </p:spPr>
        <p:txBody>
          <a:bodyPr/>
          <a:lstStyle/>
          <a:p>
            <a:r>
              <a:rPr lang="zh-CN" altLang="en-US" sz="1800" dirty="0" smtClean="0"/>
              <a:t>同步电路中时钟分布网络消耗大量的能量</a:t>
            </a:r>
            <a:endParaRPr lang="en-US" altLang="zh-CN" sz="1800" dirty="0" smtClean="0"/>
          </a:p>
          <a:p>
            <a:pPr lvl="1"/>
            <a:r>
              <a:rPr lang="zh-CN" altLang="en-US" sz="1600" dirty="0" smtClean="0"/>
              <a:t>平均</a:t>
            </a:r>
            <a:r>
              <a:rPr lang="en-US" altLang="zh-CN" sz="1600" dirty="0" smtClean="0"/>
              <a:t>20</a:t>
            </a:r>
            <a:r>
              <a:rPr lang="zh-CN" altLang="en-US" sz="1600" dirty="0" smtClean="0"/>
              <a:t>～</a:t>
            </a:r>
            <a:r>
              <a:rPr lang="en-US" altLang="zh-CN" sz="1600" dirty="0" smtClean="0"/>
              <a:t>30%</a:t>
            </a:r>
            <a:r>
              <a:rPr lang="zh-CN" altLang="en-US" sz="1600" dirty="0" smtClean="0"/>
              <a:t>的能量消耗在时钟网络中</a:t>
            </a:r>
            <a:endParaRPr lang="en-US" altLang="zh-CN" sz="1600" dirty="0" smtClean="0"/>
          </a:p>
          <a:p>
            <a:pPr lvl="1"/>
            <a:r>
              <a:rPr lang="zh-CN" altLang="en-US" sz="1600" dirty="0" smtClean="0"/>
              <a:t>使用多时钟域设计，按负载需求降低甚至关断时钟，成为低功耗</a:t>
            </a:r>
            <a:r>
              <a:rPr lang="en-US" altLang="zh-CN" sz="1600" dirty="0" smtClean="0"/>
              <a:t>IC</a:t>
            </a:r>
            <a:r>
              <a:rPr lang="zh-CN" altLang="en-US" sz="1600" dirty="0" smtClean="0"/>
              <a:t>设计甚至常规</a:t>
            </a:r>
            <a:r>
              <a:rPr lang="en-US" altLang="zh-CN" sz="1600" dirty="0" smtClean="0"/>
              <a:t>IC</a:t>
            </a:r>
            <a:r>
              <a:rPr lang="zh-CN" altLang="en-US" sz="1600" dirty="0" smtClean="0"/>
              <a:t>设计的重用手段</a:t>
            </a:r>
            <a:endParaRPr lang="en-US" altLang="zh-CN" sz="1600" dirty="0" smtClean="0"/>
          </a:p>
          <a:p>
            <a:r>
              <a:rPr lang="zh-CN" altLang="en-US" sz="1800" dirty="0" smtClean="0"/>
              <a:t>通常使用静态时序分析工具分析时钟分布网络的是否满足设计需求</a:t>
            </a:r>
            <a:endParaRPr lang="en-US" altLang="zh-CN" sz="1800" dirty="0" smtClean="0"/>
          </a:p>
          <a:p>
            <a:pPr lvl="1"/>
            <a:r>
              <a:rPr lang="zh-CN" altLang="en-US" sz="1600" dirty="0" smtClean="0"/>
              <a:t>应考虑布局布线时的线延迟和寄生效应</a:t>
            </a:r>
          </a:p>
          <a:p>
            <a:pPr lvl="1"/>
            <a:r>
              <a:rPr lang="zh-CN" altLang="en-US" sz="1600" dirty="0" smtClean="0"/>
              <a:t>应考虑覆盖所有的工作条件</a:t>
            </a:r>
            <a:endParaRPr lang="en-US" altLang="zh-CN" sz="1600" dirty="0" smtClean="0"/>
          </a:p>
          <a:p>
            <a:pPr lvl="1"/>
            <a:r>
              <a:rPr lang="zh-CN" altLang="en-US" sz="1600" dirty="0" smtClean="0"/>
              <a:t>应考虑最长和最短路径</a:t>
            </a:r>
            <a:endParaRPr lang="en-US" altLang="zh-CN" sz="1600" dirty="0" smtClean="0"/>
          </a:p>
          <a:p>
            <a:pPr lvl="1"/>
            <a:r>
              <a:rPr lang="zh-CN" altLang="en-US" sz="1600" dirty="0" smtClean="0"/>
              <a:t>应考虑信号完整性问题，</a:t>
            </a:r>
            <a:r>
              <a:rPr lang="en-US" altLang="zh-CN" sz="1600" dirty="0" smtClean="0"/>
              <a:t>PTV</a:t>
            </a:r>
            <a:r>
              <a:rPr lang="zh-CN" altLang="en-US" sz="1600" dirty="0" smtClean="0"/>
              <a:t>和</a:t>
            </a:r>
            <a:r>
              <a:rPr lang="en-US" altLang="zh-CN" sz="1600" dirty="0" smtClean="0"/>
              <a:t>OCV</a:t>
            </a:r>
            <a:r>
              <a:rPr lang="zh-CN" altLang="en-US" sz="1600" dirty="0" smtClean="0"/>
              <a:t>的变化</a:t>
            </a:r>
            <a:endParaRPr lang="en-US" altLang="zh-CN" sz="1600" dirty="0" smtClean="0"/>
          </a:p>
          <a:p>
            <a:pPr lvl="1"/>
            <a:endParaRPr lang="en-US" altLang="zh-CN" sz="1600" dirty="0" smtClean="0"/>
          </a:p>
          <a:p>
            <a:pPr lvl="1"/>
            <a:endParaRPr lang="zh-CN" altLang="en-US" sz="1600" dirty="0"/>
          </a:p>
        </p:txBody>
      </p:sp>
      <p:pic>
        <p:nvPicPr>
          <p:cNvPr id="6" name="Picture 2"/>
          <p:cNvPicPr>
            <a:picLocks noChangeAspect="1" noChangeArrowheads="1"/>
          </p:cNvPicPr>
          <p:nvPr/>
        </p:nvPicPr>
        <p:blipFill>
          <a:blip r:embed="rId2" cstate="print"/>
          <a:srcRect/>
          <a:stretch>
            <a:fillRect/>
          </a:stretch>
        </p:blipFill>
        <p:spPr bwMode="auto">
          <a:xfrm>
            <a:off x="5508104" y="692696"/>
            <a:ext cx="2637222" cy="1944216"/>
          </a:xfrm>
          <a:prstGeom prst="rect">
            <a:avLst/>
          </a:prstGeom>
          <a:noFill/>
          <a:ln w="9525">
            <a:noFill/>
            <a:miter lim="800000"/>
            <a:headEnd/>
            <a:tailEnd/>
          </a:ln>
        </p:spPr>
      </p:pic>
      <p:pic>
        <p:nvPicPr>
          <p:cNvPr id="7" name="Picture 3" descr="ALPHASKE"/>
          <p:cNvPicPr>
            <a:picLocks noChangeAspect="1" noChangeArrowheads="1"/>
          </p:cNvPicPr>
          <p:nvPr/>
        </p:nvPicPr>
        <p:blipFill>
          <a:blip r:embed="rId3" cstate="print"/>
          <a:srcRect/>
          <a:stretch>
            <a:fillRect/>
          </a:stretch>
        </p:blipFill>
        <p:spPr bwMode="auto">
          <a:xfrm>
            <a:off x="5508104" y="2564904"/>
            <a:ext cx="2592288" cy="1992287"/>
          </a:xfrm>
          <a:prstGeom prst="rect">
            <a:avLst/>
          </a:prstGeom>
          <a:noFill/>
        </p:spPr>
      </p:pic>
      <p:pic>
        <p:nvPicPr>
          <p:cNvPr id="17711108" name="Picture 4"/>
          <p:cNvPicPr>
            <a:picLocks noChangeAspect="1" noChangeArrowheads="1"/>
          </p:cNvPicPr>
          <p:nvPr/>
        </p:nvPicPr>
        <p:blipFill>
          <a:blip r:embed="rId4" cstate="print"/>
          <a:srcRect/>
          <a:stretch>
            <a:fillRect/>
          </a:stretch>
        </p:blipFill>
        <p:spPr bwMode="auto">
          <a:xfrm>
            <a:off x="5508104" y="4509120"/>
            <a:ext cx="2592288" cy="2006111"/>
          </a:xfrm>
          <a:prstGeom prst="rect">
            <a:avLst/>
          </a:prstGeom>
          <a:noFill/>
          <a:ln w="9525">
            <a:noFill/>
            <a:miter lim="800000"/>
            <a:headEnd/>
            <a:tailEnd/>
          </a:ln>
        </p:spPr>
      </p:pic>
      <p:sp>
        <p:nvSpPr>
          <p:cNvPr id="9" name="TextBox 8"/>
          <p:cNvSpPr txBox="1"/>
          <p:nvPr/>
        </p:nvSpPr>
        <p:spPr>
          <a:xfrm>
            <a:off x="1763688" y="4941168"/>
            <a:ext cx="3312368" cy="923330"/>
          </a:xfrm>
          <a:prstGeom prst="rect">
            <a:avLst/>
          </a:prstGeom>
          <a:noFill/>
        </p:spPr>
        <p:txBody>
          <a:bodyPr wrap="square" rtlCol="0">
            <a:spAutoFit/>
          </a:bodyPr>
          <a:lstStyle/>
          <a:p>
            <a:r>
              <a:rPr lang="en-US" altLang="zh-CN" dirty="0" smtClean="0">
                <a:solidFill>
                  <a:srgbClr val="FF0000"/>
                </a:solidFill>
              </a:rPr>
              <a:t>Q1</a:t>
            </a:r>
            <a:r>
              <a:rPr lang="zh-CN" altLang="en-US" dirty="0" smtClean="0">
                <a:solidFill>
                  <a:srgbClr val="FF0000"/>
                </a:solidFill>
              </a:rPr>
              <a:t>：在时序分析时可用那些命令改变工作条件，加载后端延时反标信息？</a:t>
            </a:r>
            <a:endParaRPr lang="en-US" altLang="zh-CN" dirty="0" smtClean="0">
              <a:solidFill>
                <a:srgbClr val="FF0000"/>
              </a:solidFill>
            </a:endParaRPr>
          </a:p>
        </p:txBody>
      </p:sp>
      <p:sp>
        <p:nvSpPr>
          <p:cNvPr id="10" name="TextBox 9"/>
          <p:cNvSpPr txBox="1"/>
          <p:nvPr/>
        </p:nvSpPr>
        <p:spPr>
          <a:xfrm>
            <a:off x="1763688" y="5877272"/>
            <a:ext cx="3312368" cy="646331"/>
          </a:xfrm>
          <a:prstGeom prst="rect">
            <a:avLst/>
          </a:prstGeom>
          <a:noFill/>
        </p:spPr>
        <p:txBody>
          <a:bodyPr wrap="square" rtlCol="0">
            <a:spAutoFit/>
          </a:bodyPr>
          <a:lstStyle/>
          <a:p>
            <a:r>
              <a:rPr lang="en-US" altLang="zh-CN" dirty="0" smtClean="0">
                <a:solidFill>
                  <a:srgbClr val="FF0000"/>
                </a:solidFill>
              </a:rPr>
              <a:t>Q2</a:t>
            </a:r>
            <a:r>
              <a:rPr lang="zh-CN" altLang="en-US" dirty="0" smtClean="0">
                <a:solidFill>
                  <a:srgbClr val="FF0000"/>
                </a:solidFill>
              </a:rPr>
              <a:t>：在</a:t>
            </a:r>
            <a:r>
              <a:rPr lang="en-US" altLang="zh-CN" dirty="0" smtClean="0">
                <a:solidFill>
                  <a:srgbClr val="FF0000"/>
                </a:solidFill>
              </a:rPr>
              <a:t>CTS</a:t>
            </a:r>
            <a:r>
              <a:rPr lang="zh-CN" altLang="en-US" dirty="0" smtClean="0">
                <a:solidFill>
                  <a:srgbClr val="FF0000"/>
                </a:solidFill>
              </a:rPr>
              <a:t>时，工具是如何修复各种</a:t>
            </a:r>
            <a:r>
              <a:rPr lang="en-US" altLang="zh-CN" dirty="0" smtClean="0">
                <a:solidFill>
                  <a:srgbClr val="FF0000"/>
                </a:solidFill>
              </a:rPr>
              <a:t>Skew</a:t>
            </a:r>
            <a:r>
              <a:rPr lang="zh-CN" altLang="en-US" dirty="0" smtClean="0">
                <a:solidFill>
                  <a:srgbClr val="FF0000"/>
                </a:solidFill>
              </a:rPr>
              <a:t>的</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Reset</a:t>
            </a:r>
            <a:r>
              <a:rPr lang="zh-CN" altLang="en-US" dirty="0" smtClean="0"/>
              <a:t>和时钟操纵</a:t>
            </a:r>
            <a:endParaRPr lang="zh-CN" altLang="en-US" dirty="0"/>
          </a:p>
        </p:txBody>
      </p:sp>
      <p:sp>
        <p:nvSpPr>
          <p:cNvPr id="3" name="内容占位符 2"/>
          <p:cNvSpPr>
            <a:spLocks noGrp="1"/>
          </p:cNvSpPr>
          <p:nvPr>
            <p:ph idx="1"/>
          </p:nvPr>
        </p:nvSpPr>
        <p:spPr>
          <a:xfrm>
            <a:off x="457200" y="980728"/>
            <a:ext cx="4402832" cy="5328592"/>
          </a:xfrm>
        </p:spPr>
        <p:txBody>
          <a:bodyPr/>
          <a:lstStyle/>
          <a:p>
            <a:r>
              <a:rPr lang="zh-CN" altLang="en-US" sz="1800" dirty="0" smtClean="0"/>
              <a:t>在同步系统设计中，对</a:t>
            </a:r>
            <a:r>
              <a:rPr lang="en-US" altLang="zh-CN" sz="1800" dirty="0" smtClean="0"/>
              <a:t>Reset</a:t>
            </a:r>
            <a:r>
              <a:rPr lang="zh-CN" altLang="en-US" sz="1800" dirty="0" smtClean="0"/>
              <a:t>和时钟的操纵都应该给以特别的关注，使用特殊的设计</a:t>
            </a:r>
            <a:endParaRPr lang="en-US" altLang="zh-CN" sz="1800" dirty="0" smtClean="0"/>
          </a:p>
          <a:p>
            <a:pPr lvl="1"/>
            <a:r>
              <a:rPr lang="zh-CN" altLang="en-US" sz="1600" dirty="0" smtClean="0"/>
              <a:t>同步电路的时钟和</a:t>
            </a:r>
            <a:r>
              <a:rPr lang="en-US" altLang="zh-CN" sz="1600" dirty="0" smtClean="0"/>
              <a:t>Reset</a:t>
            </a:r>
            <a:r>
              <a:rPr lang="zh-CN" altLang="en-US" sz="1600" dirty="0" smtClean="0"/>
              <a:t>电路不对“冒险”免疫，</a:t>
            </a:r>
            <a:r>
              <a:rPr lang="en-US" altLang="zh-CN" sz="1600" dirty="0" smtClean="0"/>
              <a:t>Reset</a:t>
            </a:r>
            <a:r>
              <a:rPr lang="zh-CN" altLang="en-US" sz="1600" dirty="0" smtClean="0"/>
              <a:t>网络和时钟网络上的任何毛刺都可能影响功能的正确性。</a:t>
            </a:r>
            <a:endParaRPr lang="en-US" altLang="zh-CN" sz="1600" dirty="0" smtClean="0"/>
          </a:p>
          <a:p>
            <a:pPr lvl="1"/>
            <a:r>
              <a:rPr lang="en-US" altLang="zh-CN" sz="1600" dirty="0" smtClean="0"/>
              <a:t>Reset/</a:t>
            </a:r>
            <a:r>
              <a:rPr lang="zh-CN" altLang="en-US" sz="1600" dirty="0" smtClean="0"/>
              <a:t>时钟分布网络的延迟漂移，可能影响电路的功能</a:t>
            </a:r>
            <a:endParaRPr lang="en-US" altLang="zh-CN" sz="1600" dirty="0" smtClean="0"/>
          </a:p>
          <a:p>
            <a:pPr lvl="1"/>
            <a:r>
              <a:rPr lang="zh-CN" altLang="en-US" sz="1600" dirty="0" smtClean="0"/>
              <a:t>时钟操纵电路可能会影响输出时钟的相位和占空比，进而可能影响电路的时序甚至功能，</a:t>
            </a:r>
            <a:endParaRPr lang="en-US" altLang="zh-CN" sz="1600" dirty="0" smtClean="0"/>
          </a:p>
          <a:p>
            <a:pPr lvl="1"/>
            <a:r>
              <a:rPr lang="zh-CN" altLang="en-US" sz="1600" dirty="0" smtClean="0"/>
              <a:t>对时钟的操纵类型需求更加丰富</a:t>
            </a:r>
            <a:endParaRPr lang="en-US" altLang="zh-CN" sz="1600" dirty="0" smtClean="0"/>
          </a:p>
          <a:p>
            <a:pPr lvl="2"/>
            <a:r>
              <a:rPr lang="zh-CN" altLang="en-US" sz="1400" dirty="0" smtClean="0"/>
              <a:t>倍</a:t>
            </a:r>
            <a:r>
              <a:rPr lang="en-US" altLang="zh-CN" sz="1400" dirty="0" smtClean="0"/>
              <a:t>/</a:t>
            </a:r>
            <a:r>
              <a:rPr lang="zh-CN" altLang="en-US" sz="1400" dirty="0" smtClean="0"/>
              <a:t>分频，相位偏移，门控，选择</a:t>
            </a:r>
            <a:endParaRPr lang="en-US" altLang="zh-CN" sz="1400" dirty="0" smtClean="0"/>
          </a:p>
          <a:p>
            <a:pPr lvl="1"/>
            <a:r>
              <a:rPr lang="zh-CN" altLang="en-US" sz="1600" dirty="0" smtClean="0"/>
              <a:t>解决方案</a:t>
            </a:r>
            <a:endParaRPr lang="en-US" altLang="zh-CN" sz="1600" dirty="0" smtClean="0"/>
          </a:p>
          <a:p>
            <a:pPr lvl="2"/>
            <a:r>
              <a:rPr lang="zh-CN" altLang="en-US" sz="1400" dirty="0" smtClean="0"/>
              <a:t>换用等价的同步设计</a:t>
            </a:r>
            <a:endParaRPr lang="en-US" altLang="zh-CN" sz="1400" dirty="0" smtClean="0"/>
          </a:p>
          <a:p>
            <a:pPr lvl="2"/>
            <a:r>
              <a:rPr lang="zh-CN" altLang="en-US" sz="1400" dirty="0" smtClean="0"/>
              <a:t>使用“元时钟”同步（同步器）</a:t>
            </a:r>
            <a:endParaRPr lang="en-US" altLang="zh-CN" sz="1400" dirty="0" smtClean="0"/>
          </a:p>
          <a:p>
            <a:pPr lvl="2"/>
            <a:r>
              <a:rPr lang="zh-CN" altLang="en-US" sz="1400" dirty="0" smtClean="0"/>
              <a:t>使用特殊单元</a:t>
            </a:r>
            <a:r>
              <a:rPr lang="en-US" altLang="zh-CN" sz="1400" dirty="0" smtClean="0"/>
              <a:t>(</a:t>
            </a:r>
            <a:r>
              <a:rPr lang="zh-CN" altLang="en-US" sz="1400" dirty="0" smtClean="0"/>
              <a:t>一些</a:t>
            </a:r>
            <a:r>
              <a:rPr lang="en-US" altLang="zh-CN" sz="1400" dirty="0" smtClean="0"/>
              <a:t>Vendor</a:t>
            </a:r>
            <a:r>
              <a:rPr lang="zh-CN" altLang="en-US" sz="1400" dirty="0" smtClean="0"/>
              <a:t>提供特殊的时钟</a:t>
            </a:r>
            <a:r>
              <a:rPr lang="en-US" altLang="zh-CN" sz="1400" dirty="0" smtClean="0"/>
              <a:t>/Reset</a:t>
            </a:r>
            <a:r>
              <a:rPr lang="zh-CN" altLang="en-US" sz="1400" dirty="0" smtClean="0"/>
              <a:t>操纵单元</a:t>
            </a:r>
            <a:r>
              <a:rPr lang="en-US" altLang="zh-CN" sz="1400" dirty="0" smtClean="0"/>
              <a:t>)</a:t>
            </a:r>
            <a:endParaRPr lang="en-US" altLang="zh-CN" sz="1200" dirty="0" smtClean="0"/>
          </a:p>
          <a:p>
            <a:pPr lvl="3"/>
            <a:endParaRPr lang="en-US" altLang="zh-CN" sz="1200" dirty="0" smtClean="0"/>
          </a:p>
          <a:p>
            <a:pPr lvl="2"/>
            <a:endParaRPr lang="en-US" altLang="zh-CN" sz="1400" dirty="0" smtClean="0"/>
          </a:p>
          <a:p>
            <a:pPr lvl="2"/>
            <a:endParaRPr lang="zh-CN" altLang="en-US" sz="1400" dirty="0"/>
          </a:p>
        </p:txBody>
      </p:sp>
      <p:pic>
        <p:nvPicPr>
          <p:cNvPr id="17714180" name="Picture 4"/>
          <p:cNvPicPr>
            <a:picLocks noChangeAspect="1" noChangeArrowheads="1"/>
          </p:cNvPicPr>
          <p:nvPr/>
        </p:nvPicPr>
        <p:blipFill>
          <a:blip r:embed="rId2" cstate="print"/>
          <a:srcRect/>
          <a:stretch>
            <a:fillRect/>
          </a:stretch>
        </p:blipFill>
        <p:spPr bwMode="auto">
          <a:xfrm>
            <a:off x="4624168" y="4653136"/>
            <a:ext cx="4519832" cy="1656184"/>
          </a:xfrm>
          <a:prstGeom prst="rect">
            <a:avLst/>
          </a:prstGeom>
          <a:noFill/>
          <a:ln w="9525">
            <a:noFill/>
            <a:miter lim="800000"/>
            <a:headEnd/>
            <a:tailEnd/>
          </a:ln>
        </p:spPr>
      </p:pic>
      <p:pic>
        <p:nvPicPr>
          <p:cNvPr id="17714181" name="Picture 5"/>
          <p:cNvPicPr>
            <a:picLocks noChangeAspect="1" noChangeArrowheads="1"/>
          </p:cNvPicPr>
          <p:nvPr/>
        </p:nvPicPr>
        <p:blipFill>
          <a:blip r:embed="rId3" cstate="print"/>
          <a:srcRect/>
          <a:stretch>
            <a:fillRect/>
          </a:stretch>
        </p:blipFill>
        <p:spPr bwMode="auto">
          <a:xfrm>
            <a:off x="5580112" y="2564904"/>
            <a:ext cx="3229262" cy="1656184"/>
          </a:xfrm>
          <a:prstGeom prst="rect">
            <a:avLst/>
          </a:prstGeom>
          <a:noFill/>
          <a:ln w="9525">
            <a:noFill/>
            <a:miter lim="800000"/>
            <a:headEnd/>
            <a:tailEnd/>
          </a:ln>
        </p:spPr>
      </p:pic>
      <p:pic>
        <p:nvPicPr>
          <p:cNvPr id="17714182" name="Picture 6"/>
          <p:cNvPicPr>
            <a:picLocks noChangeAspect="1" noChangeArrowheads="1"/>
          </p:cNvPicPr>
          <p:nvPr/>
        </p:nvPicPr>
        <p:blipFill>
          <a:blip r:embed="rId4" cstate="print"/>
          <a:srcRect/>
          <a:stretch>
            <a:fillRect/>
          </a:stretch>
        </p:blipFill>
        <p:spPr bwMode="auto">
          <a:xfrm>
            <a:off x="5076056" y="836712"/>
            <a:ext cx="4248472" cy="1296144"/>
          </a:xfrm>
          <a:prstGeom prst="rect">
            <a:avLst/>
          </a:prstGeom>
          <a:noFill/>
          <a:ln w="9525">
            <a:noFill/>
            <a:miter lim="800000"/>
            <a:headEnd/>
            <a:tailEnd/>
          </a:ln>
        </p:spPr>
      </p:pic>
      <p:sp>
        <p:nvSpPr>
          <p:cNvPr id="9" name="矩形 8"/>
          <p:cNvSpPr/>
          <p:nvPr/>
        </p:nvSpPr>
        <p:spPr>
          <a:xfrm>
            <a:off x="5724128" y="1916832"/>
            <a:ext cx="1872208" cy="21602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门控时钟</a:t>
            </a:r>
            <a:endParaRPr lang="zh-CN" altLang="en-US" dirty="0"/>
          </a:p>
        </p:txBody>
      </p:sp>
      <p:sp>
        <p:nvSpPr>
          <p:cNvPr id="3" name="内容占位符 2"/>
          <p:cNvSpPr>
            <a:spLocks noGrp="1"/>
          </p:cNvSpPr>
          <p:nvPr>
            <p:ph idx="1"/>
          </p:nvPr>
        </p:nvSpPr>
        <p:spPr>
          <a:xfrm>
            <a:off x="467544" y="1052736"/>
            <a:ext cx="4536504" cy="5328592"/>
          </a:xfrm>
        </p:spPr>
        <p:txBody>
          <a:bodyPr/>
          <a:lstStyle/>
          <a:p>
            <a:r>
              <a:rPr lang="zh-CN" altLang="en-US" dirty="0" smtClean="0"/>
              <a:t>门控时钟的等效电路设计法</a:t>
            </a:r>
            <a:endParaRPr lang="en-US" altLang="zh-CN" dirty="0" smtClean="0"/>
          </a:p>
          <a:p>
            <a:pPr lvl="1"/>
            <a:r>
              <a:rPr lang="zh-CN" altLang="en-US" dirty="0" smtClean="0"/>
              <a:t>输出反馈回输入并使用</a:t>
            </a:r>
            <a:r>
              <a:rPr lang="en-US" altLang="zh-CN" dirty="0" smtClean="0"/>
              <a:t>MUX</a:t>
            </a:r>
            <a:r>
              <a:rPr lang="zh-CN" altLang="en-US" dirty="0" smtClean="0"/>
              <a:t>选择</a:t>
            </a:r>
            <a:endParaRPr lang="en-US" altLang="zh-CN" dirty="0" smtClean="0"/>
          </a:p>
          <a:p>
            <a:pPr lvl="1"/>
            <a:r>
              <a:rPr lang="zh-CN" altLang="en-US" dirty="0" smtClean="0"/>
              <a:t>在功能上等价</a:t>
            </a:r>
            <a:endParaRPr lang="en-US" altLang="zh-CN" dirty="0" smtClean="0"/>
          </a:p>
          <a:p>
            <a:pPr lvl="1"/>
            <a:r>
              <a:rPr lang="zh-CN" altLang="en-US" dirty="0" smtClean="0"/>
              <a:t>使用更多的门</a:t>
            </a:r>
            <a:endParaRPr lang="en-US" altLang="zh-CN" dirty="0" smtClean="0"/>
          </a:p>
          <a:p>
            <a:pPr lvl="1"/>
            <a:r>
              <a:rPr lang="zh-CN" altLang="en-US" dirty="0" smtClean="0"/>
              <a:t>消耗更多的能量</a:t>
            </a:r>
            <a:endParaRPr lang="en-US" altLang="zh-CN" dirty="0" smtClean="0"/>
          </a:p>
          <a:p>
            <a:pPr lvl="1"/>
            <a:r>
              <a:rPr lang="zh-CN" altLang="en-US" dirty="0" smtClean="0"/>
              <a:t>能被综合</a:t>
            </a:r>
            <a:endParaRPr lang="en-US" altLang="zh-CN" dirty="0" smtClean="0"/>
          </a:p>
          <a:p>
            <a:pPr lvl="1"/>
            <a:endParaRPr lang="zh-CN" altLang="en-US" dirty="0"/>
          </a:p>
        </p:txBody>
      </p:sp>
      <p:pic>
        <p:nvPicPr>
          <p:cNvPr id="17716226" name="Picture 2"/>
          <p:cNvPicPr>
            <a:picLocks noChangeAspect="1" noChangeArrowheads="1"/>
          </p:cNvPicPr>
          <p:nvPr/>
        </p:nvPicPr>
        <p:blipFill>
          <a:blip r:embed="rId2" cstate="print"/>
          <a:srcRect/>
          <a:stretch>
            <a:fillRect/>
          </a:stretch>
        </p:blipFill>
        <p:spPr bwMode="auto">
          <a:xfrm>
            <a:off x="4139952" y="3933056"/>
            <a:ext cx="4648200" cy="1838325"/>
          </a:xfrm>
          <a:prstGeom prst="rect">
            <a:avLst/>
          </a:prstGeom>
          <a:noFill/>
          <a:ln w="9525">
            <a:noFill/>
            <a:miter lim="800000"/>
            <a:headEnd/>
            <a:tailEnd/>
          </a:ln>
        </p:spPr>
      </p:pic>
      <p:pic>
        <p:nvPicPr>
          <p:cNvPr id="17716228" name="Picture 4"/>
          <p:cNvPicPr>
            <a:picLocks noChangeAspect="1" noChangeArrowheads="1"/>
          </p:cNvPicPr>
          <p:nvPr/>
        </p:nvPicPr>
        <p:blipFill>
          <a:blip r:embed="rId3" cstate="print"/>
          <a:srcRect/>
          <a:stretch>
            <a:fillRect/>
          </a:stretch>
        </p:blipFill>
        <p:spPr bwMode="auto">
          <a:xfrm>
            <a:off x="4499992" y="1340768"/>
            <a:ext cx="4177110"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211" name="Picture 11"/>
          <p:cNvPicPr>
            <a:picLocks noChangeAspect="1" noChangeArrowheads="1"/>
          </p:cNvPicPr>
          <p:nvPr/>
        </p:nvPicPr>
        <p:blipFill>
          <a:blip r:embed="rId2" cstate="print"/>
          <a:srcRect/>
          <a:stretch>
            <a:fillRect/>
          </a:stretch>
        </p:blipFill>
        <p:spPr bwMode="auto">
          <a:xfrm>
            <a:off x="0" y="5085184"/>
            <a:ext cx="7501923" cy="151216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门控时钟</a:t>
            </a:r>
            <a:endParaRPr lang="zh-CN" altLang="en-US" dirty="0"/>
          </a:p>
        </p:txBody>
      </p:sp>
      <p:sp>
        <p:nvSpPr>
          <p:cNvPr id="3" name="内容占位符 2"/>
          <p:cNvSpPr>
            <a:spLocks noGrp="1"/>
          </p:cNvSpPr>
          <p:nvPr>
            <p:ph idx="1"/>
          </p:nvPr>
        </p:nvSpPr>
        <p:spPr>
          <a:xfrm>
            <a:off x="457200" y="980728"/>
            <a:ext cx="4114800" cy="5328592"/>
          </a:xfrm>
        </p:spPr>
        <p:txBody>
          <a:bodyPr/>
          <a:lstStyle/>
          <a:p>
            <a:r>
              <a:rPr lang="zh-CN" altLang="en-US" dirty="0" smtClean="0"/>
              <a:t>使用逻辑门直接操作，可的实现方法有</a:t>
            </a:r>
            <a:endParaRPr lang="en-US" altLang="zh-CN" dirty="0" smtClean="0"/>
          </a:p>
          <a:p>
            <a:pPr lvl="1"/>
            <a:r>
              <a:rPr lang="en-US" altLang="zh-CN" dirty="0" smtClean="0"/>
              <a:t>AND</a:t>
            </a:r>
            <a:r>
              <a:rPr lang="zh-CN" altLang="en-US" dirty="0" smtClean="0"/>
              <a:t>法</a:t>
            </a:r>
            <a:endParaRPr lang="en-US" altLang="zh-CN" dirty="0" smtClean="0"/>
          </a:p>
          <a:p>
            <a:pPr lvl="2"/>
            <a:r>
              <a:rPr lang="zh-CN" altLang="en-US" dirty="0" smtClean="0"/>
              <a:t>在输入</a:t>
            </a:r>
            <a:r>
              <a:rPr lang="en-US" altLang="zh-CN" dirty="0" smtClean="0"/>
              <a:t>Clock</a:t>
            </a:r>
            <a:r>
              <a:rPr lang="zh-CN" altLang="en-US" dirty="0" smtClean="0"/>
              <a:t>高电平期间，在上升沿后时存在冒险，</a:t>
            </a:r>
            <a:endParaRPr lang="en-US" altLang="zh-CN" dirty="0" smtClean="0"/>
          </a:p>
          <a:p>
            <a:pPr lvl="1"/>
            <a:r>
              <a:rPr lang="en-US" altLang="zh-CN" dirty="0" err="1" smtClean="0"/>
              <a:t>NotAND</a:t>
            </a:r>
            <a:r>
              <a:rPr lang="zh-CN" altLang="en-US" dirty="0" smtClean="0"/>
              <a:t>法</a:t>
            </a:r>
            <a:endParaRPr lang="en-US" altLang="zh-CN" dirty="0" smtClean="0"/>
          </a:p>
          <a:p>
            <a:pPr lvl="2"/>
            <a:r>
              <a:rPr lang="zh-CN" altLang="en-US" dirty="0" smtClean="0"/>
              <a:t>在输入</a:t>
            </a:r>
            <a:r>
              <a:rPr lang="en-US" altLang="zh-CN" dirty="0" smtClean="0"/>
              <a:t>Clock</a:t>
            </a:r>
            <a:r>
              <a:rPr lang="zh-CN" altLang="en-US" dirty="0" smtClean="0"/>
              <a:t>低电平期间，在下降升沿后会存在冒险，</a:t>
            </a:r>
            <a:endParaRPr lang="en-US" altLang="zh-CN" dirty="0" smtClean="0"/>
          </a:p>
          <a:p>
            <a:pPr lvl="1"/>
            <a:r>
              <a:rPr lang="zh-CN" altLang="en-US" dirty="0" smtClean="0"/>
              <a:t>都存在冒险，具有极性相反的</a:t>
            </a:r>
            <a:r>
              <a:rPr lang="en-US" altLang="zh-CN" dirty="0" smtClean="0"/>
              <a:t>UNATENESS</a:t>
            </a:r>
            <a:r>
              <a:rPr lang="zh-CN" altLang="en-US" dirty="0" smtClean="0"/>
              <a:t>性质，根据具体的使用情况选择。</a:t>
            </a:r>
            <a:endParaRPr lang="en-US" altLang="zh-CN" dirty="0" smtClean="0"/>
          </a:p>
          <a:p>
            <a:pPr lvl="1"/>
            <a:endParaRPr lang="en-US" altLang="zh-CN" dirty="0" smtClean="0"/>
          </a:p>
          <a:p>
            <a:pPr lvl="2"/>
            <a:endParaRPr lang="en-US" altLang="zh-CN" dirty="0" smtClean="0"/>
          </a:p>
          <a:p>
            <a:pPr lvl="1">
              <a:buNone/>
            </a:pPr>
            <a:endParaRPr lang="zh-CN" altLang="en-US" dirty="0"/>
          </a:p>
        </p:txBody>
      </p:sp>
      <p:pic>
        <p:nvPicPr>
          <p:cNvPr id="17715204" name="Picture 4"/>
          <p:cNvPicPr>
            <a:picLocks noChangeAspect="1" noChangeArrowheads="1"/>
          </p:cNvPicPr>
          <p:nvPr/>
        </p:nvPicPr>
        <p:blipFill>
          <a:blip r:embed="rId3" cstate="print"/>
          <a:srcRect/>
          <a:stretch>
            <a:fillRect/>
          </a:stretch>
        </p:blipFill>
        <p:spPr bwMode="auto">
          <a:xfrm>
            <a:off x="5436096" y="1412776"/>
            <a:ext cx="3312368" cy="1084752"/>
          </a:xfrm>
          <a:prstGeom prst="rect">
            <a:avLst/>
          </a:prstGeom>
          <a:noFill/>
          <a:ln w="9525">
            <a:noFill/>
            <a:miter lim="800000"/>
            <a:headEnd/>
            <a:tailEnd/>
          </a:ln>
        </p:spPr>
      </p:pic>
      <p:pic>
        <p:nvPicPr>
          <p:cNvPr id="17715206" name="Picture 6"/>
          <p:cNvPicPr>
            <a:picLocks noChangeAspect="1" noChangeArrowheads="1"/>
          </p:cNvPicPr>
          <p:nvPr/>
        </p:nvPicPr>
        <p:blipFill>
          <a:blip r:embed="rId4" cstate="print"/>
          <a:srcRect/>
          <a:stretch>
            <a:fillRect/>
          </a:stretch>
        </p:blipFill>
        <p:spPr bwMode="auto">
          <a:xfrm>
            <a:off x="5782449" y="4077072"/>
            <a:ext cx="3361551" cy="1088132"/>
          </a:xfrm>
          <a:prstGeom prst="rect">
            <a:avLst/>
          </a:prstGeom>
          <a:noFill/>
          <a:ln w="9525">
            <a:noFill/>
            <a:miter lim="800000"/>
            <a:headEnd/>
            <a:tailEnd/>
          </a:ln>
        </p:spPr>
      </p:pic>
      <p:pic>
        <p:nvPicPr>
          <p:cNvPr id="17715207" name="Picture 7"/>
          <p:cNvPicPr>
            <a:picLocks noChangeAspect="1" noChangeArrowheads="1"/>
          </p:cNvPicPr>
          <p:nvPr/>
        </p:nvPicPr>
        <p:blipFill>
          <a:blip r:embed="rId5" cstate="print"/>
          <a:srcRect/>
          <a:stretch>
            <a:fillRect/>
          </a:stretch>
        </p:blipFill>
        <p:spPr bwMode="auto">
          <a:xfrm>
            <a:off x="5724128" y="332656"/>
            <a:ext cx="2455852" cy="1296144"/>
          </a:xfrm>
          <a:prstGeom prst="rect">
            <a:avLst/>
          </a:prstGeom>
          <a:noFill/>
          <a:ln w="9525">
            <a:noFill/>
            <a:miter lim="800000"/>
            <a:headEnd/>
            <a:tailEnd/>
          </a:ln>
        </p:spPr>
      </p:pic>
      <p:pic>
        <p:nvPicPr>
          <p:cNvPr id="17715208" name="Picture 8"/>
          <p:cNvPicPr>
            <a:picLocks noChangeAspect="1" noChangeArrowheads="1"/>
          </p:cNvPicPr>
          <p:nvPr/>
        </p:nvPicPr>
        <p:blipFill>
          <a:blip r:embed="rId6" cstate="print"/>
          <a:srcRect/>
          <a:stretch>
            <a:fillRect/>
          </a:stretch>
        </p:blipFill>
        <p:spPr bwMode="auto">
          <a:xfrm>
            <a:off x="5868144" y="2348880"/>
            <a:ext cx="2376264" cy="1586834"/>
          </a:xfrm>
          <a:prstGeom prst="rect">
            <a:avLst/>
          </a:prstGeom>
          <a:noFill/>
          <a:ln w="9525">
            <a:noFill/>
            <a:miter lim="800000"/>
            <a:headEnd/>
            <a:tailEnd/>
          </a:ln>
        </p:spPr>
      </p:pic>
      <p:pic>
        <p:nvPicPr>
          <p:cNvPr id="17715209" name="Picture 9"/>
          <p:cNvPicPr>
            <a:picLocks noChangeAspect="1" noChangeArrowheads="1"/>
          </p:cNvPicPr>
          <p:nvPr/>
        </p:nvPicPr>
        <p:blipFill>
          <a:blip r:embed="rId7"/>
          <a:srcRect/>
          <a:stretch>
            <a:fillRect/>
          </a:stretch>
        </p:blipFill>
        <p:spPr bwMode="auto">
          <a:xfrm>
            <a:off x="4567238" y="3424238"/>
            <a:ext cx="9525" cy="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门控时钟</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smtClean="0"/>
              <a:t>Latch</a:t>
            </a:r>
            <a:r>
              <a:rPr lang="zh-CN" altLang="en-US" dirty="0" smtClean="0"/>
              <a:t>的门控时钟电路</a:t>
            </a:r>
            <a:r>
              <a:rPr lang="en-US" altLang="zh-CN" dirty="0" smtClean="0"/>
              <a:t> </a:t>
            </a:r>
          </a:p>
          <a:p>
            <a:endParaRPr lang="en-US" altLang="zh-CN" dirty="0" smtClean="0"/>
          </a:p>
          <a:p>
            <a:endParaRPr lang="en-US" altLang="zh-CN" dirty="0" smtClean="0"/>
          </a:p>
          <a:p>
            <a:endParaRPr lang="en-US" altLang="zh-CN" dirty="0" smtClean="0"/>
          </a:p>
          <a:p>
            <a:r>
              <a:rPr lang="zh-CN" altLang="en-US" dirty="0" smtClean="0"/>
              <a:t>使用双沿触发器的门控电路</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都是某种使用“元时钟”驱动的同步电路用以消除部分门控信号上的全部或部分冒险</a:t>
            </a:r>
            <a:endParaRPr lang="zh-CN" altLang="en-US" dirty="0"/>
          </a:p>
        </p:txBody>
      </p:sp>
      <p:pic>
        <p:nvPicPr>
          <p:cNvPr id="17717253" name="Picture 5"/>
          <p:cNvPicPr>
            <a:picLocks noChangeAspect="1" noChangeArrowheads="1"/>
          </p:cNvPicPr>
          <p:nvPr/>
        </p:nvPicPr>
        <p:blipFill>
          <a:blip r:embed="rId2" cstate="print"/>
          <a:srcRect/>
          <a:stretch>
            <a:fillRect/>
          </a:stretch>
        </p:blipFill>
        <p:spPr bwMode="auto">
          <a:xfrm>
            <a:off x="1259632" y="1484784"/>
            <a:ext cx="2520280" cy="1385019"/>
          </a:xfrm>
          <a:prstGeom prst="rect">
            <a:avLst/>
          </a:prstGeom>
          <a:noFill/>
          <a:ln w="9525">
            <a:noFill/>
            <a:miter lim="800000"/>
            <a:headEnd/>
            <a:tailEnd/>
          </a:ln>
        </p:spPr>
      </p:pic>
      <p:pic>
        <p:nvPicPr>
          <p:cNvPr id="17717252" name="Picture 4"/>
          <p:cNvPicPr>
            <a:picLocks noChangeAspect="1" noChangeArrowheads="1"/>
          </p:cNvPicPr>
          <p:nvPr/>
        </p:nvPicPr>
        <p:blipFill>
          <a:blip r:embed="rId3" cstate="print"/>
          <a:srcRect/>
          <a:stretch>
            <a:fillRect/>
          </a:stretch>
        </p:blipFill>
        <p:spPr bwMode="auto">
          <a:xfrm>
            <a:off x="4860032" y="1484784"/>
            <a:ext cx="3168352" cy="1443103"/>
          </a:xfrm>
          <a:prstGeom prst="rect">
            <a:avLst/>
          </a:prstGeom>
          <a:noFill/>
          <a:ln w="9525">
            <a:noFill/>
            <a:miter lim="800000"/>
            <a:headEnd/>
            <a:tailEnd/>
          </a:ln>
        </p:spPr>
      </p:pic>
      <p:pic>
        <p:nvPicPr>
          <p:cNvPr id="17717254" name="Picture 6"/>
          <p:cNvPicPr>
            <a:picLocks noChangeAspect="1" noChangeArrowheads="1"/>
          </p:cNvPicPr>
          <p:nvPr/>
        </p:nvPicPr>
        <p:blipFill>
          <a:blip r:embed="rId4" cstate="print"/>
          <a:srcRect/>
          <a:stretch>
            <a:fillRect/>
          </a:stretch>
        </p:blipFill>
        <p:spPr bwMode="auto">
          <a:xfrm>
            <a:off x="1043608" y="3212976"/>
            <a:ext cx="3117619" cy="2160240"/>
          </a:xfrm>
          <a:prstGeom prst="rect">
            <a:avLst/>
          </a:prstGeom>
          <a:noFill/>
          <a:ln w="9525">
            <a:noFill/>
            <a:miter lim="800000"/>
            <a:headEnd/>
            <a:tailEnd/>
          </a:ln>
        </p:spPr>
      </p:pic>
      <p:pic>
        <p:nvPicPr>
          <p:cNvPr id="17717255" name="Picture 7"/>
          <p:cNvPicPr>
            <a:picLocks noChangeAspect="1" noChangeArrowheads="1"/>
          </p:cNvPicPr>
          <p:nvPr/>
        </p:nvPicPr>
        <p:blipFill>
          <a:blip r:embed="rId5" cstate="print"/>
          <a:srcRect/>
          <a:stretch>
            <a:fillRect/>
          </a:stretch>
        </p:blipFill>
        <p:spPr bwMode="auto">
          <a:xfrm>
            <a:off x="4355976" y="3573016"/>
            <a:ext cx="4104456" cy="14543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“元”时钟同步法</a:t>
            </a:r>
            <a:endParaRPr lang="zh-CN" altLang="en-US" dirty="0"/>
          </a:p>
        </p:txBody>
      </p:sp>
      <p:sp>
        <p:nvSpPr>
          <p:cNvPr id="3" name="内容占位符 2"/>
          <p:cNvSpPr>
            <a:spLocks noGrp="1"/>
          </p:cNvSpPr>
          <p:nvPr>
            <p:ph idx="1"/>
          </p:nvPr>
        </p:nvSpPr>
        <p:spPr/>
        <p:txBody>
          <a:bodyPr/>
          <a:lstStyle/>
          <a:p>
            <a:r>
              <a:rPr lang="zh-CN" altLang="en-US" dirty="0" smtClean="0"/>
              <a:t>“元”时钟同步法</a:t>
            </a:r>
            <a:endParaRPr lang="en-US" altLang="zh-CN" dirty="0" smtClean="0"/>
          </a:p>
          <a:p>
            <a:pPr lvl="1"/>
            <a:r>
              <a:rPr lang="zh-CN" altLang="en-US" dirty="0" smtClean="0"/>
              <a:t>小范围“自用”的一种方法和概念，教科书无显式提出</a:t>
            </a:r>
            <a:endParaRPr lang="en-US" altLang="zh-CN" dirty="0" smtClean="0"/>
          </a:p>
          <a:p>
            <a:pPr lvl="1"/>
            <a:r>
              <a:rPr lang="zh-CN" altLang="en-US" dirty="0" smtClean="0"/>
              <a:t>“元”（希腊词</a:t>
            </a:r>
            <a:r>
              <a:rPr lang="en-US" altLang="zh-CN" dirty="0" smtClean="0"/>
              <a:t>meta</a:t>
            </a:r>
            <a:r>
              <a:rPr lang="zh-CN" altLang="en-US" dirty="0" smtClean="0"/>
              <a:t>，</a:t>
            </a:r>
            <a:r>
              <a:rPr lang="en-US" altLang="zh-CN" dirty="0" smtClean="0"/>
              <a:t> </a:t>
            </a:r>
            <a:r>
              <a:rPr lang="zh-CN" altLang="en-US" dirty="0" smtClean="0"/>
              <a:t>意味着</a:t>
            </a:r>
            <a:r>
              <a:rPr lang="en-US" altLang="zh-CN" dirty="0" smtClean="0"/>
              <a:t>“after” or “beyond”)</a:t>
            </a:r>
            <a:r>
              <a:rPr lang="zh-CN" altLang="en-US" dirty="0" smtClean="0"/>
              <a:t>，</a:t>
            </a:r>
            <a:endParaRPr lang="en-US" altLang="zh-CN" dirty="0" smtClean="0"/>
          </a:p>
          <a:p>
            <a:pPr lvl="2"/>
            <a:r>
              <a:rPr lang="en-US" altLang="zh-CN" dirty="0" smtClean="0"/>
              <a:t>Metaphysics</a:t>
            </a:r>
            <a:r>
              <a:rPr lang="zh-CN" altLang="en-US" dirty="0" smtClean="0"/>
              <a:t> 形而上学， “</a:t>
            </a:r>
            <a:r>
              <a:rPr lang="en-US" altLang="zh-CN" dirty="0" smtClean="0"/>
              <a:t>physics</a:t>
            </a:r>
            <a:r>
              <a:rPr lang="zh-CN" altLang="en-US" dirty="0" smtClean="0"/>
              <a:t>”之上的科学</a:t>
            </a:r>
            <a:endParaRPr lang="en-US" altLang="zh-CN" dirty="0" smtClean="0"/>
          </a:p>
          <a:p>
            <a:pPr lvl="2"/>
            <a:r>
              <a:rPr lang="en-US" altLang="zh-CN" dirty="0" smtClean="0"/>
              <a:t> </a:t>
            </a:r>
            <a:r>
              <a:rPr lang="en-US" altLang="zh-CN" dirty="0" err="1" smtClean="0"/>
              <a:t>Metamathematics</a:t>
            </a:r>
            <a:r>
              <a:rPr lang="en-US" altLang="zh-CN" dirty="0" smtClean="0"/>
              <a:t> </a:t>
            </a:r>
            <a:r>
              <a:rPr lang="zh-CN" altLang="en-US" dirty="0" smtClean="0"/>
              <a:t>元数学，研究数学的数学</a:t>
            </a:r>
            <a:r>
              <a:rPr lang="en-US" altLang="zh-CN" dirty="0" smtClean="0"/>
              <a:t>,</a:t>
            </a:r>
          </a:p>
          <a:p>
            <a:pPr lvl="2"/>
            <a:r>
              <a:rPr lang="zh-CN" altLang="en-US" dirty="0" smtClean="0"/>
              <a:t>将用于产生门控时钟的时钟称为 “元”时钟</a:t>
            </a:r>
            <a:endParaRPr lang="en-US" altLang="zh-CN" dirty="0" smtClean="0"/>
          </a:p>
          <a:p>
            <a:pPr lvl="3"/>
            <a:r>
              <a:rPr lang="zh-CN" altLang="en-US" dirty="0" smtClean="0"/>
              <a:t>即在门控时钟之上的时钟</a:t>
            </a:r>
            <a:endParaRPr lang="en-US" altLang="zh-CN" dirty="0" smtClean="0"/>
          </a:p>
          <a:p>
            <a:pPr lvl="1"/>
            <a:r>
              <a:rPr lang="zh-CN" altLang="en-US" dirty="0" smtClean="0"/>
              <a:t>使用“元”时钟，门控信号可享受“同步”信号的优点，免于冒险和毛刺的威胁</a:t>
            </a:r>
            <a:endParaRPr lang="en-US" altLang="zh-CN" dirty="0" smtClean="0"/>
          </a:p>
          <a:p>
            <a:pPr lvl="1"/>
            <a:r>
              <a:rPr lang="zh-CN" altLang="en-US" dirty="0" smtClean="0"/>
              <a:t>是同步信号运用和同步器运用的一种，只是用于操纵时钟的特殊用途</a:t>
            </a:r>
            <a:endParaRPr lang="en-US" altLang="zh-CN" dirty="0" smtClean="0"/>
          </a:p>
          <a:p>
            <a:pPr lvl="1"/>
            <a:endParaRPr lang="en-US" altLang="zh-CN" dirty="0" smtClean="0"/>
          </a:p>
        </p:txBody>
      </p:sp>
      <p:pic>
        <p:nvPicPr>
          <p:cNvPr id="4" name="Picture 6"/>
          <p:cNvPicPr>
            <a:picLocks noChangeAspect="1" noChangeArrowheads="1"/>
          </p:cNvPicPr>
          <p:nvPr/>
        </p:nvPicPr>
        <p:blipFill>
          <a:blip r:embed="rId2" cstate="print"/>
          <a:srcRect/>
          <a:stretch>
            <a:fillRect/>
          </a:stretch>
        </p:blipFill>
        <p:spPr bwMode="auto">
          <a:xfrm>
            <a:off x="5364088" y="4509120"/>
            <a:ext cx="2494095" cy="1728192"/>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1115616" y="4725144"/>
            <a:ext cx="2520280" cy="13850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门控时钟技术的对比</a:t>
            </a:r>
            <a:endParaRPr lang="zh-CN" altLang="en-US" dirty="0"/>
          </a:p>
        </p:txBody>
      </p:sp>
      <p:sp>
        <p:nvSpPr>
          <p:cNvPr id="3" name="内容占位符 2"/>
          <p:cNvSpPr>
            <a:spLocks noGrp="1"/>
          </p:cNvSpPr>
          <p:nvPr>
            <p:ph idx="1"/>
          </p:nvPr>
        </p:nvSpPr>
        <p:spPr/>
        <p:txBody>
          <a:bodyPr/>
          <a:lstStyle/>
          <a:p>
            <a:endParaRPr lang="zh-CN" altLang="en-US"/>
          </a:p>
        </p:txBody>
      </p:sp>
      <p:pic>
        <p:nvPicPr>
          <p:cNvPr id="17718274" name="Picture 2"/>
          <p:cNvPicPr>
            <a:picLocks noChangeAspect="1" noChangeArrowheads="1"/>
          </p:cNvPicPr>
          <p:nvPr/>
        </p:nvPicPr>
        <p:blipFill>
          <a:blip r:embed="rId2" cstate="print"/>
          <a:srcRect/>
          <a:stretch>
            <a:fillRect/>
          </a:stretch>
        </p:blipFill>
        <p:spPr bwMode="auto">
          <a:xfrm>
            <a:off x="755576" y="2204864"/>
            <a:ext cx="8060964" cy="29523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62660" name="Picture 4"/>
          <p:cNvPicPr>
            <a:picLocks noChangeAspect="1" noChangeArrowheads="1"/>
          </p:cNvPicPr>
          <p:nvPr/>
        </p:nvPicPr>
        <p:blipFill>
          <a:blip r:embed="rId2" cstate="print"/>
          <a:srcRect/>
          <a:stretch>
            <a:fillRect/>
          </a:stretch>
        </p:blipFill>
        <p:spPr bwMode="auto">
          <a:xfrm>
            <a:off x="5148064" y="3284984"/>
            <a:ext cx="4213025" cy="338437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亚稳态</a:t>
            </a:r>
            <a:endParaRPr lang="zh-CN" altLang="en-US" dirty="0"/>
          </a:p>
        </p:txBody>
      </p:sp>
      <p:sp>
        <p:nvSpPr>
          <p:cNvPr id="3" name="内容占位符 2"/>
          <p:cNvSpPr>
            <a:spLocks noGrp="1"/>
          </p:cNvSpPr>
          <p:nvPr>
            <p:ph idx="1"/>
          </p:nvPr>
        </p:nvSpPr>
        <p:spPr>
          <a:xfrm>
            <a:off x="457200" y="980728"/>
            <a:ext cx="5554960" cy="5328592"/>
          </a:xfrm>
        </p:spPr>
        <p:txBody>
          <a:bodyPr/>
          <a:lstStyle/>
          <a:p>
            <a:r>
              <a:rPr lang="zh-CN" altLang="en-US" dirty="0" smtClean="0"/>
              <a:t>双稳态</a:t>
            </a:r>
            <a:r>
              <a:rPr lang="zh-CN" altLang="en-US" dirty="0" smtClean="0"/>
              <a:t>时序元件具有</a:t>
            </a:r>
            <a:r>
              <a:rPr lang="zh-CN" altLang="en-US" dirty="0" smtClean="0"/>
              <a:t>亚稳态工作状态</a:t>
            </a:r>
            <a:endParaRPr lang="en-US" altLang="zh-CN" dirty="0" smtClean="0"/>
          </a:p>
          <a:p>
            <a:pPr lvl="1"/>
            <a:r>
              <a:rPr lang="zh-CN" altLang="en-US" dirty="0" smtClean="0"/>
              <a:t>锁存器</a:t>
            </a:r>
            <a:r>
              <a:rPr lang="zh-CN" altLang="zh-CN" dirty="0" smtClean="0"/>
              <a:t>和</a:t>
            </a:r>
            <a:r>
              <a:rPr lang="zh-CN" altLang="en-US" dirty="0" smtClean="0"/>
              <a:t>触发器，</a:t>
            </a:r>
            <a:r>
              <a:rPr lang="zh-CN" altLang="zh-CN" dirty="0" smtClean="0"/>
              <a:t>本质上是</a:t>
            </a:r>
            <a:r>
              <a:rPr lang="zh-CN" altLang="en-US" dirty="0" smtClean="0"/>
              <a:t>模拟电路</a:t>
            </a:r>
            <a:r>
              <a:rPr lang="zh-CN" altLang="zh-CN" dirty="0" smtClean="0"/>
              <a:t>。</a:t>
            </a:r>
            <a:r>
              <a:rPr lang="zh-CN" altLang="en-US" dirty="0" smtClean="0"/>
              <a:t>电路中状态的保持靠</a:t>
            </a:r>
            <a:r>
              <a:rPr lang="zh-CN" altLang="zh-CN" dirty="0" smtClean="0"/>
              <a:t>闭合</a:t>
            </a:r>
            <a:r>
              <a:rPr lang="zh-CN" altLang="en-US" dirty="0" smtClean="0"/>
              <a:t>的</a:t>
            </a:r>
            <a:r>
              <a:rPr lang="zh-CN" altLang="zh-CN" dirty="0" smtClean="0"/>
              <a:t>反馈回路获得</a:t>
            </a:r>
            <a:endParaRPr lang="en-US" altLang="zh-CN" dirty="0" smtClean="0"/>
          </a:p>
          <a:p>
            <a:pPr lvl="1"/>
            <a:r>
              <a:rPr lang="zh-CN" altLang="en-US" dirty="0" smtClean="0"/>
              <a:t>系统中状态除稳定的</a:t>
            </a:r>
            <a:r>
              <a:rPr lang="en-US" altLang="zh-CN" dirty="0" smtClean="0"/>
              <a:t>0</a:t>
            </a:r>
            <a:r>
              <a:rPr lang="zh-CN" altLang="en-US" dirty="0" smtClean="0"/>
              <a:t>，</a:t>
            </a:r>
            <a:r>
              <a:rPr lang="en-US" altLang="zh-CN" dirty="0" smtClean="0"/>
              <a:t>1</a:t>
            </a:r>
            <a:r>
              <a:rPr lang="zh-CN" altLang="en-US" dirty="0" smtClean="0"/>
              <a:t>状态外，中间存在亚稳态</a:t>
            </a:r>
            <a:endParaRPr lang="en-US" altLang="zh-CN" dirty="0" smtClean="0"/>
          </a:p>
          <a:p>
            <a:pPr lvl="2"/>
            <a:r>
              <a:rPr lang="zh-CN" altLang="en-US" dirty="0" smtClean="0"/>
              <a:t>亚稳态的电压水平，跟电路结构和参数有关</a:t>
            </a:r>
            <a:endParaRPr lang="en-US" altLang="zh-CN" dirty="0" smtClean="0"/>
          </a:p>
          <a:p>
            <a:pPr lvl="2"/>
            <a:r>
              <a:rPr lang="zh-CN" altLang="en-US" dirty="0" smtClean="0"/>
              <a:t>从一个稳定状态转换到另一个稳定状态，需要使用“外力”，驱动电路越过亚稳态。</a:t>
            </a:r>
            <a:endParaRPr lang="en-US" altLang="zh-CN" dirty="0" smtClean="0"/>
          </a:p>
          <a:p>
            <a:pPr lvl="2"/>
            <a:r>
              <a:rPr lang="zh-CN" altLang="en-US" dirty="0" smtClean="0"/>
              <a:t>当“驱动”的电平或时间，不足以保证电路进入下一稳定状态时，亚稳态现象就可能会发生。</a:t>
            </a:r>
            <a:endParaRPr lang="en-US" altLang="zh-CN" dirty="0" smtClean="0"/>
          </a:p>
          <a:p>
            <a:pPr lvl="1"/>
            <a:r>
              <a:rPr lang="zh-CN" altLang="en-US" dirty="0" smtClean="0"/>
              <a:t>亚稳态经过</a:t>
            </a:r>
            <a:r>
              <a:rPr lang="zh-CN" altLang="en-US" dirty="0" smtClean="0">
                <a:solidFill>
                  <a:srgbClr val="FF0000"/>
                </a:solidFill>
              </a:rPr>
              <a:t>不确定</a:t>
            </a:r>
            <a:r>
              <a:rPr lang="zh-CN" altLang="en-US" dirty="0" smtClean="0"/>
              <a:t>的时间后，电路最终会回落到</a:t>
            </a:r>
            <a:r>
              <a:rPr lang="zh-CN" altLang="en-US" dirty="0" smtClean="0">
                <a:solidFill>
                  <a:srgbClr val="FF0000"/>
                </a:solidFill>
              </a:rPr>
              <a:t>不确定</a:t>
            </a:r>
            <a:r>
              <a:rPr lang="zh-CN" altLang="en-US" dirty="0" smtClean="0"/>
              <a:t>的稳态“</a:t>
            </a:r>
            <a:r>
              <a:rPr lang="en-US" altLang="zh-CN" dirty="0" smtClean="0"/>
              <a:t>0</a:t>
            </a:r>
            <a:r>
              <a:rPr lang="zh-CN" altLang="en-US" dirty="0" smtClean="0"/>
              <a:t>”和“</a:t>
            </a:r>
            <a:r>
              <a:rPr lang="en-US" altLang="zh-CN" dirty="0" smtClean="0"/>
              <a:t>1</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2"/>
            <a:endParaRPr lang="en-US" altLang="zh-CN" dirty="0" smtClean="0"/>
          </a:p>
          <a:p>
            <a:pPr lvl="1"/>
            <a:endParaRPr lang="en-US" altLang="zh-CN" dirty="0" smtClean="0"/>
          </a:p>
          <a:p>
            <a:pPr lvl="1"/>
            <a:endParaRPr lang="zh-CN" altLang="en-US" dirty="0"/>
          </a:p>
        </p:txBody>
      </p:sp>
      <p:pic>
        <p:nvPicPr>
          <p:cNvPr id="17862659" name="Picture 3"/>
          <p:cNvPicPr>
            <a:picLocks noChangeAspect="1" noChangeArrowheads="1"/>
          </p:cNvPicPr>
          <p:nvPr/>
        </p:nvPicPr>
        <p:blipFill>
          <a:blip r:embed="rId3" cstate="print"/>
          <a:srcRect/>
          <a:stretch>
            <a:fillRect/>
          </a:stretch>
        </p:blipFill>
        <p:spPr bwMode="auto">
          <a:xfrm>
            <a:off x="5940152" y="620688"/>
            <a:ext cx="3714750" cy="1581150"/>
          </a:xfrm>
          <a:prstGeom prst="rect">
            <a:avLst/>
          </a:prstGeom>
          <a:noFill/>
          <a:ln w="9525">
            <a:noFill/>
            <a:miter lim="800000"/>
            <a:headEnd/>
            <a:tailEnd/>
          </a:ln>
        </p:spPr>
      </p:pic>
      <p:pic>
        <p:nvPicPr>
          <p:cNvPr id="7" name="Picture 2" descr="https://upload.wikimedia.org/wikipedia/commons/thumb/5/54/Bistability.svg/350px-Bistability.svg.png"/>
          <p:cNvPicPr>
            <a:picLocks noChangeAspect="1" noChangeArrowheads="1"/>
          </p:cNvPicPr>
          <p:nvPr/>
        </p:nvPicPr>
        <p:blipFill>
          <a:blip r:embed="rId4" cstate="print"/>
          <a:srcRect/>
          <a:stretch>
            <a:fillRect/>
          </a:stretch>
        </p:blipFill>
        <p:spPr bwMode="auto">
          <a:xfrm>
            <a:off x="6300192" y="2492896"/>
            <a:ext cx="2223775" cy="1296144"/>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时钟选择</a:t>
            </a:r>
            <a:endParaRPr lang="zh-CN" altLang="en-US" dirty="0"/>
          </a:p>
        </p:txBody>
      </p:sp>
      <p:sp>
        <p:nvSpPr>
          <p:cNvPr id="3" name="内容占位符 2"/>
          <p:cNvSpPr>
            <a:spLocks noGrp="1"/>
          </p:cNvSpPr>
          <p:nvPr>
            <p:ph idx="1"/>
          </p:nvPr>
        </p:nvSpPr>
        <p:spPr>
          <a:xfrm>
            <a:off x="457200" y="980728"/>
            <a:ext cx="3466728" cy="5328592"/>
          </a:xfrm>
        </p:spPr>
        <p:txBody>
          <a:bodyPr/>
          <a:lstStyle/>
          <a:p>
            <a:r>
              <a:rPr lang="zh-CN" altLang="en-US" dirty="0" smtClean="0"/>
              <a:t>时钟选择</a:t>
            </a:r>
            <a:endParaRPr lang="en-US" altLang="zh-CN" dirty="0" smtClean="0"/>
          </a:p>
          <a:p>
            <a:pPr lvl="1"/>
            <a:r>
              <a:rPr lang="zh-CN" altLang="en-US" dirty="0" smtClean="0"/>
              <a:t>直接简单门操纵具有冒险</a:t>
            </a:r>
            <a:endParaRPr lang="en-US" altLang="zh-CN" dirty="0" smtClean="0"/>
          </a:p>
          <a:p>
            <a:pPr lvl="1"/>
            <a:r>
              <a:rPr lang="zh-CN" altLang="en-US" dirty="0" smtClean="0"/>
              <a:t>使用“元时钟”同步的控制信号能消除冒险</a:t>
            </a:r>
            <a:endParaRPr lang="en-US" altLang="zh-CN" dirty="0" smtClean="0"/>
          </a:p>
          <a:p>
            <a:endParaRPr lang="zh-CN" altLang="en-US" dirty="0"/>
          </a:p>
        </p:txBody>
      </p:sp>
      <p:pic>
        <p:nvPicPr>
          <p:cNvPr id="17719299" name="Picture 3"/>
          <p:cNvPicPr>
            <a:picLocks noChangeAspect="1" noChangeArrowheads="1"/>
          </p:cNvPicPr>
          <p:nvPr/>
        </p:nvPicPr>
        <p:blipFill>
          <a:blip r:embed="rId2" cstate="print"/>
          <a:srcRect/>
          <a:stretch>
            <a:fillRect/>
          </a:stretch>
        </p:blipFill>
        <p:spPr bwMode="auto">
          <a:xfrm>
            <a:off x="4427984" y="332656"/>
            <a:ext cx="2664296" cy="2049926"/>
          </a:xfrm>
          <a:prstGeom prst="rect">
            <a:avLst/>
          </a:prstGeom>
          <a:noFill/>
          <a:ln w="9525">
            <a:noFill/>
            <a:miter lim="800000"/>
            <a:headEnd/>
            <a:tailEnd/>
          </a:ln>
        </p:spPr>
      </p:pic>
      <p:grpSp>
        <p:nvGrpSpPr>
          <p:cNvPr id="9" name="组合 8"/>
          <p:cNvGrpSpPr/>
          <p:nvPr/>
        </p:nvGrpSpPr>
        <p:grpSpPr>
          <a:xfrm>
            <a:off x="3131840" y="2780928"/>
            <a:ext cx="6012160" cy="1728192"/>
            <a:chOff x="3131840" y="2780928"/>
            <a:chExt cx="6012160" cy="1728192"/>
          </a:xfrm>
        </p:grpSpPr>
        <p:pic>
          <p:nvPicPr>
            <p:cNvPr id="17719298" name="Picture 2"/>
            <p:cNvPicPr>
              <a:picLocks noChangeAspect="1" noChangeArrowheads="1"/>
            </p:cNvPicPr>
            <p:nvPr/>
          </p:nvPicPr>
          <p:blipFill>
            <a:blip r:embed="rId3" cstate="print"/>
            <a:srcRect/>
            <a:stretch>
              <a:fillRect/>
            </a:stretch>
          </p:blipFill>
          <p:spPr bwMode="auto">
            <a:xfrm>
              <a:off x="6102029" y="2780928"/>
              <a:ext cx="3041971" cy="1728192"/>
            </a:xfrm>
            <a:prstGeom prst="rect">
              <a:avLst/>
            </a:prstGeom>
            <a:noFill/>
            <a:ln w="9525">
              <a:noFill/>
              <a:miter lim="800000"/>
              <a:headEnd/>
              <a:tailEnd/>
            </a:ln>
          </p:spPr>
        </p:pic>
        <p:pic>
          <p:nvPicPr>
            <p:cNvPr id="17719300" name="Picture 4"/>
            <p:cNvPicPr>
              <a:picLocks noChangeAspect="1" noChangeArrowheads="1"/>
            </p:cNvPicPr>
            <p:nvPr/>
          </p:nvPicPr>
          <p:blipFill>
            <a:blip r:embed="rId4" cstate="print"/>
            <a:srcRect/>
            <a:stretch>
              <a:fillRect/>
            </a:stretch>
          </p:blipFill>
          <p:spPr bwMode="auto">
            <a:xfrm>
              <a:off x="3131840" y="2924944"/>
              <a:ext cx="3163887" cy="1295400"/>
            </a:xfrm>
            <a:prstGeom prst="rect">
              <a:avLst/>
            </a:prstGeom>
            <a:noFill/>
            <a:ln w="9525">
              <a:noFill/>
              <a:miter lim="800000"/>
              <a:headEnd/>
              <a:tailEnd/>
            </a:ln>
          </p:spPr>
        </p:pic>
      </p:grpSp>
      <p:grpSp>
        <p:nvGrpSpPr>
          <p:cNvPr id="10" name="组合 9"/>
          <p:cNvGrpSpPr/>
          <p:nvPr/>
        </p:nvGrpSpPr>
        <p:grpSpPr>
          <a:xfrm>
            <a:off x="3203848" y="4365104"/>
            <a:ext cx="5940152" cy="1979196"/>
            <a:chOff x="3203848" y="4365104"/>
            <a:chExt cx="5940152" cy="1979196"/>
          </a:xfrm>
        </p:grpSpPr>
        <p:pic>
          <p:nvPicPr>
            <p:cNvPr id="17719301" name="Picture 5"/>
            <p:cNvPicPr>
              <a:picLocks noChangeAspect="1" noChangeArrowheads="1"/>
            </p:cNvPicPr>
            <p:nvPr/>
          </p:nvPicPr>
          <p:blipFill>
            <a:blip r:embed="rId5" cstate="print"/>
            <a:srcRect/>
            <a:stretch>
              <a:fillRect/>
            </a:stretch>
          </p:blipFill>
          <p:spPr bwMode="auto">
            <a:xfrm>
              <a:off x="3203848" y="4437112"/>
              <a:ext cx="2974900" cy="1907182"/>
            </a:xfrm>
            <a:prstGeom prst="rect">
              <a:avLst/>
            </a:prstGeom>
            <a:noFill/>
            <a:ln w="9525">
              <a:noFill/>
              <a:miter lim="800000"/>
              <a:headEnd/>
              <a:tailEnd/>
            </a:ln>
          </p:spPr>
        </p:pic>
        <p:pic>
          <p:nvPicPr>
            <p:cNvPr id="17719302" name="Picture 6"/>
            <p:cNvPicPr>
              <a:picLocks noChangeAspect="1" noChangeArrowheads="1"/>
            </p:cNvPicPr>
            <p:nvPr/>
          </p:nvPicPr>
          <p:blipFill>
            <a:blip r:embed="rId6" cstate="print"/>
            <a:srcRect/>
            <a:stretch>
              <a:fillRect/>
            </a:stretch>
          </p:blipFill>
          <p:spPr bwMode="auto">
            <a:xfrm>
              <a:off x="6353944" y="4365104"/>
              <a:ext cx="2790056" cy="1979196"/>
            </a:xfrm>
            <a:prstGeom prst="rect">
              <a:avLst/>
            </a:prstGeom>
            <a:noFill/>
            <a:ln w="9525">
              <a:noFill/>
              <a:miter lim="800000"/>
              <a:headEnd/>
              <a:tailEnd/>
            </a:ln>
          </p:spPr>
        </p:pic>
      </p:grpSp>
      <p:sp>
        <p:nvSpPr>
          <p:cNvPr id="11" name="矩形 10"/>
          <p:cNvSpPr/>
          <p:nvPr/>
        </p:nvSpPr>
        <p:spPr>
          <a:xfrm>
            <a:off x="3995936" y="4509120"/>
            <a:ext cx="1080120" cy="180020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Reset </a:t>
            </a:r>
            <a:r>
              <a:rPr lang="zh-CN" altLang="en-US" dirty="0" smtClean="0"/>
              <a:t>的设计</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22371" name="Picture 3"/>
          <p:cNvPicPr>
            <a:picLocks noChangeAspect="1" noChangeArrowheads="1"/>
          </p:cNvPicPr>
          <p:nvPr/>
        </p:nvPicPr>
        <p:blipFill>
          <a:blip r:embed="rId2" cstate="print"/>
          <a:srcRect/>
          <a:stretch>
            <a:fillRect/>
          </a:stretch>
        </p:blipFill>
        <p:spPr bwMode="auto">
          <a:xfrm>
            <a:off x="4499991" y="3501008"/>
            <a:ext cx="4644009" cy="2761122"/>
          </a:xfrm>
          <a:prstGeom prst="rect">
            <a:avLst/>
          </a:prstGeom>
          <a:noFill/>
          <a:ln w="9525">
            <a:noFill/>
            <a:miter lim="800000"/>
            <a:headEnd/>
            <a:tailEnd/>
          </a:ln>
        </p:spPr>
      </p:pic>
      <p:pic>
        <p:nvPicPr>
          <p:cNvPr id="17722370" name="Picture 2" descr="Image result for reset tree"/>
          <p:cNvPicPr>
            <a:picLocks noChangeAspect="1" noChangeArrowheads="1"/>
          </p:cNvPicPr>
          <p:nvPr/>
        </p:nvPicPr>
        <p:blipFill>
          <a:blip r:embed="rId3" cstate="print"/>
          <a:srcRect/>
          <a:stretch>
            <a:fillRect/>
          </a:stretch>
        </p:blipFill>
        <p:spPr bwMode="auto">
          <a:xfrm>
            <a:off x="5220072" y="1124744"/>
            <a:ext cx="3407426" cy="2304256"/>
          </a:xfrm>
          <a:prstGeom prst="rect">
            <a:avLst/>
          </a:prstGeom>
          <a:noFill/>
        </p:spPr>
      </p:pic>
      <p:sp>
        <p:nvSpPr>
          <p:cNvPr id="2" name="标题 1"/>
          <p:cNvSpPr>
            <a:spLocks noGrp="1"/>
          </p:cNvSpPr>
          <p:nvPr>
            <p:ph type="title"/>
          </p:nvPr>
        </p:nvSpPr>
        <p:spPr/>
        <p:txBody>
          <a:bodyPr/>
          <a:lstStyle/>
          <a:p>
            <a:r>
              <a:rPr lang="en-US" altLang="zh-CN" dirty="0" smtClean="0"/>
              <a:t>Reset</a:t>
            </a:r>
            <a:r>
              <a:rPr lang="zh-CN" altLang="en-US" dirty="0" smtClean="0"/>
              <a:t>电路</a:t>
            </a:r>
            <a:endParaRPr lang="zh-CN" altLang="en-US" dirty="0"/>
          </a:p>
        </p:txBody>
      </p:sp>
      <p:sp>
        <p:nvSpPr>
          <p:cNvPr id="3" name="内容占位符 2"/>
          <p:cNvSpPr>
            <a:spLocks noGrp="1"/>
          </p:cNvSpPr>
          <p:nvPr>
            <p:ph idx="1"/>
          </p:nvPr>
        </p:nvSpPr>
        <p:spPr>
          <a:xfrm>
            <a:off x="457200" y="980728"/>
            <a:ext cx="4618856" cy="5328592"/>
          </a:xfrm>
        </p:spPr>
        <p:txBody>
          <a:bodyPr/>
          <a:lstStyle/>
          <a:p>
            <a:r>
              <a:rPr lang="en-US" altLang="zh-CN" sz="2000" dirty="0" smtClean="0"/>
              <a:t>Reset</a:t>
            </a:r>
            <a:r>
              <a:rPr lang="zh-CN" altLang="en-US" sz="2000" dirty="0" smtClean="0"/>
              <a:t>信号能使时序电路进入确定的初始状态，是时序电路必不可少的重要信号，</a:t>
            </a:r>
            <a:r>
              <a:rPr lang="en-US" altLang="zh-CN" sz="2000" dirty="0" smtClean="0"/>
              <a:t> Reset</a:t>
            </a:r>
            <a:r>
              <a:rPr lang="zh-CN" altLang="en-US" sz="2000" dirty="0" smtClean="0"/>
              <a:t>具有一些跟时钟很相似的特点，应给予特别的关注</a:t>
            </a:r>
            <a:endParaRPr lang="en-US" altLang="zh-CN" sz="2000" dirty="0" smtClean="0"/>
          </a:p>
          <a:p>
            <a:pPr lvl="1"/>
            <a:r>
              <a:rPr lang="en-US" altLang="zh-CN" sz="1800" dirty="0" smtClean="0"/>
              <a:t>Reset</a:t>
            </a:r>
            <a:r>
              <a:rPr lang="zh-CN" altLang="en-US" sz="1800" dirty="0" smtClean="0"/>
              <a:t>具有很大的扇出</a:t>
            </a:r>
            <a:endParaRPr lang="en-US" altLang="zh-CN" sz="1800" dirty="0" smtClean="0"/>
          </a:p>
          <a:p>
            <a:pPr lvl="1"/>
            <a:r>
              <a:rPr lang="en-US" altLang="zh-CN" sz="1800" dirty="0" smtClean="0"/>
              <a:t>Reset</a:t>
            </a:r>
            <a:r>
              <a:rPr lang="zh-CN" altLang="en-US" sz="1800" dirty="0" smtClean="0"/>
              <a:t>具有最长的路径</a:t>
            </a:r>
            <a:endParaRPr lang="en-US" altLang="zh-CN" sz="1800" dirty="0" smtClean="0"/>
          </a:p>
          <a:p>
            <a:pPr lvl="1"/>
            <a:r>
              <a:rPr lang="en-US" altLang="zh-CN" sz="1800" dirty="0" smtClean="0"/>
              <a:t>Reset</a:t>
            </a:r>
            <a:r>
              <a:rPr lang="zh-CN" altLang="en-US" sz="1800" dirty="0" smtClean="0"/>
              <a:t>信号的漂移可能影响电路功能的正确性</a:t>
            </a:r>
            <a:endParaRPr lang="en-US" altLang="zh-CN" sz="1800" dirty="0" smtClean="0"/>
          </a:p>
          <a:p>
            <a:pPr lvl="1"/>
            <a:r>
              <a:rPr lang="en-US" altLang="zh-CN" sz="1800" dirty="0" smtClean="0"/>
              <a:t>Reset</a:t>
            </a:r>
            <a:r>
              <a:rPr lang="zh-CN" altLang="en-US" sz="1800" dirty="0" smtClean="0"/>
              <a:t>上的冒险可能影响电路功能的正确性</a:t>
            </a:r>
            <a:endParaRPr lang="en-US" altLang="zh-CN" sz="1800" dirty="0" smtClean="0"/>
          </a:p>
          <a:p>
            <a:pPr lvl="1"/>
            <a:r>
              <a:rPr lang="zh-CN" altLang="en-US" sz="1800" dirty="0" smtClean="0"/>
              <a:t>受信号完整性影响</a:t>
            </a:r>
            <a:endParaRPr lang="en-US" altLang="zh-CN" sz="1800" dirty="0" smtClean="0"/>
          </a:p>
          <a:p>
            <a:pPr lvl="1"/>
            <a:r>
              <a:rPr lang="zh-CN" altLang="en-US" sz="1800" dirty="0" smtClean="0"/>
              <a:t>具有复杂的</a:t>
            </a:r>
            <a:r>
              <a:rPr lang="en-US" altLang="zh-CN" sz="1800" dirty="0" smtClean="0"/>
              <a:t>Reset</a:t>
            </a:r>
            <a:r>
              <a:rPr lang="zh-CN" altLang="en-US" sz="1800" dirty="0" smtClean="0"/>
              <a:t>功能、序列、和拓扑</a:t>
            </a:r>
            <a:endParaRPr lang="en-US" altLang="zh-CN" sz="1800" dirty="0" smtClean="0"/>
          </a:p>
          <a:p>
            <a:pPr lvl="2"/>
            <a:r>
              <a:rPr lang="en-US" altLang="zh-CN" sz="1600" dirty="0" smtClean="0"/>
              <a:t>HW/SW Reset</a:t>
            </a:r>
            <a:r>
              <a:rPr lang="zh-CN" altLang="en-US" sz="1600" dirty="0" smtClean="0"/>
              <a:t>， 层次化，序列化</a:t>
            </a:r>
            <a:endParaRPr lang="en-US" altLang="zh-CN" sz="1600" dirty="0" smtClean="0"/>
          </a:p>
          <a:p>
            <a:pPr lvl="1"/>
            <a:r>
              <a:rPr lang="zh-CN" altLang="en-US" sz="1800" dirty="0" smtClean="0"/>
              <a:t>在</a:t>
            </a:r>
            <a:r>
              <a:rPr lang="en-US" altLang="zh-CN" sz="1800" dirty="0" smtClean="0"/>
              <a:t>FPGA</a:t>
            </a:r>
            <a:r>
              <a:rPr lang="zh-CN" altLang="en-US" sz="1800" dirty="0" smtClean="0"/>
              <a:t>中通常占用使用时钟网络等同重要的宝贵资源</a:t>
            </a:r>
            <a:endParaRPr lang="en-US" altLang="zh-CN" sz="1800" dirty="0" smtClean="0"/>
          </a:p>
          <a:p>
            <a:pPr lvl="1"/>
            <a:r>
              <a:rPr lang="en-US" altLang="zh-CN" sz="1800" dirty="0" smtClean="0"/>
              <a:t>Reset</a:t>
            </a:r>
            <a:r>
              <a:rPr lang="zh-CN" altLang="en-US" sz="1800" dirty="0" smtClean="0"/>
              <a:t>树也有综合和时序问题</a:t>
            </a:r>
            <a:endParaRPr lang="en-US" altLang="zh-CN" sz="1800" dirty="0" smtClean="0"/>
          </a:p>
          <a:p>
            <a:pPr lvl="1"/>
            <a:endParaRPr lang="zh-CN" altLang="en-US" sz="1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50370" name="Picture 2"/>
          <p:cNvPicPr>
            <a:picLocks noChangeAspect="1" noChangeArrowheads="1"/>
          </p:cNvPicPr>
          <p:nvPr/>
        </p:nvPicPr>
        <p:blipFill>
          <a:blip r:embed="rId2" cstate="print"/>
          <a:srcRect/>
          <a:stretch>
            <a:fillRect/>
          </a:stretch>
        </p:blipFill>
        <p:spPr bwMode="auto">
          <a:xfrm>
            <a:off x="1043608" y="1556792"/>
            <a:ext cx="6851047" cy="324036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复杂的</a:t>
            </a:r>
            <a:r>
              <a:rPr lang="en-US" altLang="zh-CN" dirty="0" smtClean="0"/>
              <a:t>Reset</a:t>
            </a:r>
            <a:r>
              <a:rPr lang="zh-CN" altLang="en-US" dirty="0" smtClean="0"/>
              <a:t>序列</a:t>
            </a:r>
            <a:endParaRPr lang="zh-CN" altLang="en-US" dirty="0"/>
          </a:p>
        </p:txBody>
      </p:sp>
      <p:sp>
        <p:nvSpPr>
          <p:cNvPr id="3" name="内容占位符 2"/>
          <p:cNvSpPr>
            <a:spLocks noGrp="1"/>
          </p:cNvSpPr>
          <p:nvPr>
            <p:ph idx="1"/>
          </p:nvPr>
        </p:nvSpPr>
        <p:spPr>
          <a:xfrm>
            <a:off x="395536" y="836712"/>
            <a:ext cx="8229600" cy="5328592"/>
          </a:xfrm>
        </p:spPr>
        <p:txBody>
          <a:bodyPr/>
          <a:lstStyle/>
          <a:p>
            <a:r>
              <a:rPr lang="zh-CN" altLang="en-US" sz="2000" dirty="0" smtClean="0"/>
              <a:t>在复杂的数字电路里，特别是</a:t>
            </a:r>
            <a:r>
              <a:rPr lang="en-US" altLang="zh-CN" sz="2000" dirty="0" smtClean="0"/>
              <a:t>SoC</a:t>
            </a:r>
            <a:r>
              <a:rPr lang="zh-CN" altLang="en-US" sz="2000" dirty="0" smtClean="0"/>
              <a:t>中，设计好的</a:t>
            </a:r>
            <a:r>
              <a:rPr lang="en-US" altLang="zh-CN" sz="2000" dirty="0" smtClean="0"/>
              <a:t>Reset</a:t>
            </a:r>
            <a:r>
              <a:rPr lang="zh-CN" altLang="en-US" sz="2000" dirty="0" smtClean="0"/>
              <a:t>序列是保证设计成功的必要步骤</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1800" dirty="0" smtClean="0"/>
          </a:p>
          <a:p>
            <a:endParaRPr lang="en-US" altLang="zh-CN" sz="1800" dirty="0" smtClean="0"/>
          </a:p>
          <a:p>
            <a:r>
              <a:rPr lang="zh-CN" altLang="en-US" sz="1800" dirty="0" smtClean="0"/>
              <a:t>根据</a:t>
            </a:r>
            <a:r>
              <a:rPr lang="en-US" altLang="zh-CN" sz="1800" dirty="0" smtClean="0"/>
              <a:t>Reset</a:t>
            </a:r>
            <a:r>
              <a:rPr lang="zh-CN" altLang="en-US" sz="1800" dirty="0" smtClean="0"/>
              <a:t>类型各种触发器可分为具有同步</a:t>
            </a:r>
            <a:r>
              <a:rPr lang="en-US" altLang="zh-CN" sz="1800" dirty="0" smtClean="0"/>
              <a:t>Reset</a:t>
            </a:r>
            <a:r>
              <a:rPr lang="zh-CN" altLang="en-US" sz="1800" dirty="0" smtClean="0"/>
              <a:t>的触发器和具有异步</a:t>
            </a:r>
            <a:r>
              <a:rPr lang="en-US" altLang="zh-CN" sz="1800" dirty="0" smtClean="0"/>
              <a:t>Reset</a:t>
            </a:r>
            <a:r>
              <a:rPr lang="zh-CN" altLang="en-US" sz="1800" dirty="0" smtClean="0"/>
              <a:t>的触发器</a:t>
            </a:r>
            <a:endParaRPr lang="en-US" altLang="zh-CN" sz="1800" dirty="0" smtClean="0"/>
          </a:p>
          <a:p>
            <a:pPr lvl="1"/>
            <a:r>
              <a:rPr lang="zh-CN" altLang="en-US" sz="1600" dirty="0" smtClean="0"/>
              <a:t>工艺库可能同时两种</a:t>
            </a:r>
            <a:r>
              <a:rPr lang="en-US" altLang="zh-CN" sz="1600" dirty="0" smtClean="0"/>
              <a:t>Reset</a:t>
            </a:r>
            <a:r>
              <a:rPr lang="zh-CN" altLang="en-US" sz="1600" dirty="0" smtClean="0"/>
              <a:t>类型同种类型的触发器，也可能只提供一种。</a:t>
            </a:r>
            <a:endParaRPr lang="en-US" altLang="zh-CN" sz="1600" dirty="0" smtClean="0"/>
          </a:p>
          <a:p>
            <a:pPr lvl="1"/>
            <a:r>
              <a:rPr lang="zh-CN" altLang="en-US" sz="1800" dirty="0" smtClean="0"/>
              <a:t>在同一电路里，最好使用同一</a:t>
            </a:r>
            <a:r>
              <a:rPr lang="en-US" altLang="zh-CN" sz="1800" dirty="0" smtClean="0"/>
              <a:t>Reset</a:t>
            </a:r>
            <a:r>
              <a:rPr lang="zh-CN" altLang="en-US" sz="1800" dirty="0" smtClean="0"/>
              <a:t>类型的触发器</a:t>
            </a:r>
            <a:endParaRPr lang="en-US" altLang="zh-CN" sz="1800" dirty="0" smtClean="0"/>
          </a:p>
          <a:p>
            <a:r>
              <a:rPr lang="zh-CN" altLang="en-US" sz="2000" dirty="0" smtClean="0"/>
              <a:t>具体设计中可能使用同步</a:t>
            </a:r>
            <a:r>
              <a:rPr lang="en-US" altLang="zh-CN" sz="2000" dirty="0" smtClean="0"/>
              <a:t>Reset</a:t>
            </a:r>
            <a:r>
              <a:rPr lang="zh-CN" altLang="en-US" sz="2000" dirty="0" smtClean="0"/>
              <a:t>策略，还是异步</a:t>
            </a:r>
            <a:r>
              <a:rPr lang="en-US" altLang="zh-CN" sz="2000" dirty="0" smtClean="0"/>
              <a:t>Reset</a:t>
            </a:r>
            <a:r>
              <a:rPr lang="zh-CN" altLang="en-US" sz="2000" dirty="0" smtClean="0"/>
              <a:t>策略</a:t>
            </a:r>
            <a:endParaRPr lang="en-US" altLang="zh-CN" sz="2000" dirty="0" smtClean="0"/>
          </a:p>
          <a:p>
            <a:endParaRPr lang="en-US" altLang="zh-CN" sz="2000" dirty="0" smtClean="0"/>
          </a:p>
          <a:p>
            <a:endParaRPr lang="zh-CN" alt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同步</a:t>
            </a:r>
            <a:r>
              <a:rPr lang="en-US" altLang="zh-CN" dirty="0" smtClean="0"/>
              <a:t>Reset</a:t>
            </a:r>
            <a:r>
              <a:rPr lang="zh-CN" altLang="en-US" dirty="0" smtClean="0"/>
              <a:t>策略</a:t>
            </a:r>
            <a:endParaRPr lang="zh-CN" altLang="en-US" dirty="0"/>
          </a:p>
        </p:txBody>
      </p:sp>
      <p:sp>
        <p:nvSpPr>
          <p:cNvPr id="3" name="内容占位符 2"/>
          <p:cNvSpPr>
            <a:spLocks noGrp="1"/>
          </p:cNvSpPr>
          <p:nvPr>
            <p:ph idx="1"/>
          </p:nvPr>
        </p:nvSpPr>
        <p:spPr>
          <a:xfrm>
            <a:off x="395536" y="908720"/>
            <a:ext cx="5472608" cy="5328592"/>
          </a:xfrm>
        </p:spPr>
        <p:txBody>
          <a:bodyPr/>
          <a:lstStyle/>
          <a:p>
            <a:r>
              <a:rPr lang="zh-CN" altLang="en-US" sz="2000" dirty="0" smtClean="0"/>
              <a:t>同步</a:t>
            </a:r>
            <a:r>
              <a:rPr lang="en-US" altLang="zh-CN" sz="2000" dirty="0" smtClean="0"/>
              <a:t>Reset</a:t>
            </a:r>
            <a:r>
              <a:rPr lang="zh-CN" altLang="en-US" sz="2000" dirty="0" smtClean="0"/>
              <a:t>可以由具有同步</a:t>
            </a:r>
            <a:r>
              <a:rPr lang="en-US" altLang="zh-CN" sz="2000" dirty="0" smtClean="0"/>
              <a:t>Reset</a:t>
            </a:r>
            <a:r>
              <a:rPr lang="zh-CN" altLang="en-US" sz="2000" dirty="0" smtClean="0"/>
              <a:t>的库单元直接实现，也可用等效电路实现</a:t>
            </a:r>
            <a:endParaRPr lang="en-US" altLang="zh-CN" sz="2000" dirty="0" smtClean="0"/>
          </a:p>
          <a:p>
            <a:r>
              <a:rPr lang="zh-CN" altLang="en-US" sz="2000" dirty="0" smtClean="0"/>
              <a:t>优点和缺点</a:t>
            </a:r>
            <a:endParaRPr lang="en-US" altLang="zh-CN" sz="2000" dirty="0" smtClean="0"/>
          </a:p>
          <a:p>
            <a:pPr lvl="1"/>
            <a:r>
              <a:rPr lang="zh-CN" altLang="zh-CN" sz="1800" dirty="0" smtClean="0"/>
              <a:t>同步</a:t>
            </a:r>
            <a:r>
              <a:rPr lang="en-US" altLang="zh-CN" sz="1800" dirty="0" smtClean="0"/>
              <a:t>Reset</a:t>
            </a:r>
            <a:r>
              <a:rPr lang="zh-CN" altLang="zh-CN" sz="1800" dirty="0" smtClean="0"/>
              <a:t>通常可确保电</a:t>
            </a:r>
            <a:r>
              <a:rPr lang="zh-CN" altLang="en-US" sz="1800" dirty="0" smtClean="0"/>
              <a:t>复位</a:t>
            </a:r>
            <a:r>
              <a:rPr lang="en-US" altLang="zh-CN" sz="1800" dirty="0" smtClean="0"/>
              <a:t> </a:t>
            </a:r>
            <a:r>
              <a:rPr lang="zh-CN" altLang="zh-CN" sz="1800" dirty="0" smtClean="0"/>
              <a:t>只在有效时钟沿发生</a:t>
            </a:r>
            <a:endParaRPr lang="en-US" altLang="zh-CN" sz="1800" dirty="0" smtClean="0"/>
          </a:p>
          <a:p>
            <a:pPr lvl="1"/>
            <a:r>
              <a:rPr lang="zh-CN" altLang="en-US" sz="1800" dirty="0" smtClean="0"/>
              <a:t>当库具有同步</a:t>
            </a:r>
            <a:r>
              <a:rPr lang="en-US" altLang="zh-CN" sz="1800" dirty="0" smtClean="0"/>
              <a:t>Reset</a:t>
            </a:r>
            <a:r>
              <a:rPr lang="zh-CN" altLang="en-US" sz="1800" dirty="0" smtClean="0"/>
              <a:t>器件时，</a:t>
            </a:r>
            <a:r>
              <a:rPr lang="zh-CN" altLang="zh-CN" sz="1800" dirty="0" smtClean="0"/>
              <a:t>同步复位逻辑</a:t>
            </a:r>
            <a:r>
              <a:rPr lang="zh-CN" altLang="en-US" sz="1800" dirty="0" smtClean="0"/>
              <a:t>可综合出具有较小面积的电路</a:t>
            </a:r>
            <a:endParaRPr lang="en-US" altLang="zh-CN" sz="1800" dirty="0" smtClean="0"/>
          </a:p>
          <a:p>
            <a:pPr lvl="1"/>
            <a:r>
              <a:rPr lang="zh-CN" altLang="en-US" sz="1800" dirty="0" smtClean="0"/>
              <a:t>同步于</a:t>
            </a:r>
            <a:r>
              <a:rPr lang="zh-CN" altLang="zh-CN" sz="1800" dirty="0" smtClean="0"/>
              <a:t>时钟</a:t>
            </a:r>
            <a:r>
              <a:rPr lang="zh-CN" altLang="en-US" sz="1800" dirty="0" smtClean="0"/>
              <a:t>，可避免</a:t>
            </a:r>
            <a:r>
              <a:rPr lang="en-US" altLang="zh-CN" sz="1800" dirty="0" smtClean="0"/>
              <a:t>Reset</a:t>
            </a:r>
            <a:r>
              <a:rPr lang="zh-CN" altLang="en-US" sz="1800" dirty="0" smtClean="0"/>
              <a:t>信号上的冒险和毛刺，适用于具有复杂逻辑函数的</a:t>
            </a:r>
            <a:r>
              <a:rPr lang="en-US" altLang="zh-CN" sz="1800" dirty="0" smtClean="0"/>
              <a:t>Reset</a:t>
            </a:r>
            <a:r>
              <a:rPr lang="zh-CN" altLang="en-US" sz="1800" dirty="0" smtClean="0"/>
              <a:t>信号</a:t>
            </a:r>
            <a:r>
              <a:rPr lang="en-US" altLang="zh-CN" sz="1800" dirty="0" smtClean="0"/>
              <a:t> </a:t>
            </a:r>
            <a:r>
              <a:rPr lang="zh-CN" altLang="zh-CN" sz="1800" dirty="0" smtClean="0"/>
              <a:t>。</a:t>
            </a:r>
            <a:endParaRPr lang="en-US" altLang="zh-CN" sz="1800" dirty="0" smtClean="0"/>
          </a:p>
          <a:p>
            <a:pPr lvl="1"/>
            <a:r>
              <a:rPr lang="zh-CN" altLang="zh-CN" sz="1800" dirty="0" smtClean="0"/>
              <a:t>同步</a:t>
            </a:r>
            <a:r>
              <a:rPr lang="en-US" altLang="zh-CN" sz="1800" dirty="0" smtClean="0"/>
              <a:t>Reset</a:t>
            </a:r>
            <a:r>
              <a:rPr lang="zh-CN" altLang="zh-CN" sz="1800" dirty="0" smtClean="0"/>
              <a:t>可能需要脉冲展宽器来保证复位</a:t>
            </a:r>
            <a:r>
              <a:rPr lang="zh-CN" altLang="en-US" sz="1800" dirty="0" smtClean="0"/>
              <a:t>具有足够的</a:t>
            </a:r>
            <a:r>
              <a:rPr lang="zh-CN" altLang="zh-CN" sz="1800" dirty="0" smtClean="0"/>
              <a:t>宽度</a:t>
            </a:r>
            <a:r>
              <a:rPr lang="zh-CN" altLang="en-US" sz="1800" dirty="0" smtClean="0"/>
              <a:t>，</a:t>
            </a:r>
            <a:r>
              <a:rPr lang="zh-CN" altLang="zh-CN" sz="1800" dirty="0" smtClean="0"/>
              <a:t>以确保</a:t>
            </a:r>
            <a:r>
              <a:rPr lang="zh-CN" altLang="en-US" sz="1800" dirty="0" smtClean="0"/>
              <a:t>能被</a:t>
            </a:r>
            <a:r>
              <a:rPr lang="zh-CN" altLang="zh-CN" sz="1800" dirty="0" smtClean="0"/>
              <a:t>时钟有效边沿</a:t>
            </a:r>
            <a:r>
              <a:rPr lang="zh-CN" altLang="en-US" sz="1800" dirty="0" smtClean="0"/>
              <a:t>采样到。  </a:t>
            </a:r>
            <a:endParaRPr lang="en-US" altLang="zh-CN" sz="1800" dirty="0" smtClean="0"/>
          </a:p>
          <a:p>
            <a:pPr lvl="1"/>
            <a:r>
              <a:rPr lang="zh-CN" altLang="zh-CN" sz="1800" dirty="0" smtClean="0"/>
              <a:t>同步</a:t>
            </a:r>
            <a:r>
              <a:rPr lang="en-US" altLang="zh-CN" sz="1800" dirty="0" smtClean="0"/>
              <a:t>Reset</a:t>
            </a:r>
            <a:r>
              <a:rPr lang="zh-CN" altLang="zh-CN" sz="1800" dirty="0" smtClean="0"/>
              <a:t>需要时钟</a:t>
            </a:r>
            <a:r>
              <a:rPr lang="en-US" altLang="zh-CN" sz="1800" dirty="0" smtClean="0"/>
              <a:t>,</a:t>
            </a:r>
            <a:r>
              <a:rPr lang="zh-CN" altLang="zh-CN" sz="1800" dirty="0" smtClean="0"/>
              <a:t> 在</a:t>
            </a:r>
            <a:r>
              <a:rPr lang="zh-CN" altLang="en-US" sz="1800" dirty="0" smtClean="0"/>
              <a:t>系统中具有</a:t>
            </a:r>
            <a:r>
              <a:rPr lang="zh-CN" altLang="zh-CN" sz="1800" dirty="0" smtClean="0"/>
              <a:t>门控时钟</a:t>
            </a:r>
            <a:r>
              <a:rPr lang="zh-CN" altLang="en-US" sz="1800" dirty="0" smtClean="0"/>
              <a:t>时，如何保证系统</a:t>
            </a:r>
            <a:r>
              <a:rPr lang="en-US" altLang="zh-CN" sz="1800" dirty="0" smtClean="0"/>
              <a:t>Reset</a:t>
            </a:r>
            <a:r>
              <a:rPr lang="zh-CN" altLang="en-US" sz="1800" dirty="0" smtClean="0"/>
              <a:t>成为设计问题。</a:t>
            </a:r>
            <a:endParaRPr lang="en-US" altLang="zh-CN" sz="1800" dirty="0" smtClean="0"/>
          </a:p>
          <a:p>
            <a:pPr lvl="1"/>
            <a:r>
              <a:rPr lang="zh-CN" altLang="en-US" sz="1800" dirty="0" smtClean="0"/>
              <a:t>同步</a:t>
            </a:r>
            <a:r>
              <a:rPr lang="en-US" altLang="zh-CN" sz="1800" dirty="0" smtClean="0"/>
              <a:t>Reset</a:t>
            </a:r>
            <a:r>
              <a:rPr lang="zh-CN" altLang="en-US" sz="1800" dirty="0" smtClean="0"/>
              <a:t>在芯片内部产生，如何观测和外部控制可能是个问题。</a:t>
            </a:r>
            <a:endParaRPr lang="en-US" altLang="zh-CN" sz="1800" dirty="0" smtClean="0"/>
          </a:p>
          <a:p>
            <a:endParaRPr lang="zh-CN" altLang="en-US" sz="2000" dirty="0"/>
          </a:p>
        </p:txBody>
      </p:sp>
      <p:pic>
        <p:nvPicPr>
          <p:cNvPr id="17853442" name="Picture 2"/>
          <p:cNvPicPr>
            <a:picLocks noChangeAspect="1" noChangeArrowheads="1"/>
          </p:cNvPicPr>
          <p:nvPr/>
        </p:nvPicPr>
        <p:blipFill>
          <a:blip r:embed="rId2" cstate="print"/>
          <a:srcRect/>
          <a:stretch>
            <a:fillRect/>
          </a:stretch>
        </p:blipFill>
        <p:spPr bwMode="auto">
          <a:xfrm>
            <a:off x="6012160" y="908720"/>
            <a:ext cx="2871357" cy="1368152"/>
          </a:xfrm>
          <a:prstGeom prst="rect">
            <a:avLst/>
          </a:prstGeom>
          <a:noFill/>
          <a:ln w="9525">
            <a:noFill/>
            <a:miter lim="800000"/>
            <a:headEnd/>
            <a:tailEnd/>
          </a:ln>
        </p:spPr>
      </p:pic>
      <p:pic>
        <p:nvPicPr>
          <p:cNvPr id="17853443" name="Picture 3"/>
          <p:cNvPicPr>
            <a:picLocks noChangeAspect="1" noChangeArrowheads="1"/>
          </p:cNvPicPr>
          <p:nvPr/>
        </p:nvPicPr>
        <p:blipFill>
          <a:blip r:embed="rId3" cstate="print"/>
          <a:srcRect/>
          <a:stretch>
            <a:fillRect/>
          </a:stretch>
        </p:blipFill>
        <p:spPr bwMode="auto">
          <a:xfrm>
            <a:off x="6012160" y="2780929"/>
            <a:ext cx="2836844"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54467" name="Picture 3"/>
          <p:cNvPicPr>
            <a:picLocks noChangeAspect="1" noChangeArrowheads="1"/>
          </p:cNvPicPr>
          <p:nvPr/>
        </p:nvPicPr>
        <p:blipFill>
          <a:blip r:embed="rId2" cstate="print"/>
          <a:srcRect/>
          <a:stretch>
            <a:fillRect/>
          </a:stretch>
        </p:blipFill>
        <p:spPr bwMode="auto">
          <a:xfrm>
            <a:off x="6171828" y="3068960"/>
            <a:ext cx="2972172" cy="199159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异步</a:t>
            </a:r>
            <a:r>
              <a:rPr lang="en-US" altLang="zh-CN" dirty="0" smtClean="0"/>
              <a:t>Reset</a:t>
            </a:r>
            <a:r>
              <a:rPr lang="zh-CN" altLang="en-US" dirty="0" smtClean="0"/>
              <a:t>策略</a:t>
            </a:r>
            <a:endParaRPr lang="zh-CN" altLang="en-US" dirty="0"/>
          </a:p>
        </p:txBody>
      </p:sp>
      <p:sp>
        <p:nvSpPr>
          <p:cNvPr id="3" name="内容占位符 2"/>
          <p:cNvSpPr>
            <a:spLocks noGrp="1"/>
          </p:cNvSpPr>
          <p:nvPr>
            <p:ph idx="1"/>
          </p:nvPr>
        </p:nvSpPr>
        <p:spPr>
          <a:xfrm>
            <a:off x="323528" y="908720"/>
            <a:ext cx="5400600" cy="5328592"/>
          </a:xfrm>
        </p:spPr>
        <p:txBody>
          <a:bodyPr/>
          <a:lstStyle/>
          <a:p>
            <a:r>
              <a:rPr lang="zh-CN" altLang="en-US" sz="2000" dirty="0" smtClean="0"/>
              <a:t>异步</a:t>
            </a:r>
            <a:r>
              <a:rPr lang="en-US" altLang="zh-CN" sz="2000" dirty="0" smtClean="0"/>
              <a:t>Reset</a:t>
            </a:r>
            <a:r>
              <a:rPr lang="zh-CN" altLang="en-US" sz="2000" dirty="0" smtClean="0"/>
              <a:t>可以由需要使用具有异步</a:t>
            </a:r>
            <a:r>
              <a:rPr lang="en-US" altLang="zh-CN" sz="2000" dirty="0" smtClean="0"/>
              <a:t>Reset</a:t>
            </a:r>
            <a:r>
              <a:rPr lang="zh-CN" altLang="en-US" sz="2000" dirty="0" smtClean="0"/>
              <a:t>端口的库单元实现</a:t>
            </a:r>
            <a:endParaRPr lang="en-US" altLang="zh-CN" sz="2000" dirty="0" smtClean="0"/>
          </a:p>
          <a:p>
            <a:r>
              <a:rPr lang="zh-CN" altLang="en-US" sz="2000" dirty="0" smtClean="0"/>
              <a:t>优点和缺点</a:t>
            </a:r>
            <a:endParaRPr lang="en-US" altLang="zh-CN" sz="2000" dirty="0" smtClean="0"/>
          </a:p>
          <a:p>
            <a:pPr lvl="1"/>
            <a:r>
              <a:rPr lang="zh-CN" altLang="zh-CN" sz="1600" dirty="0" smtClean="0"/>
              <a:t>只要库</a:t>
            </a:r>
            <a:r>
              <a:rPr lang="zh-CN" altLang="en-US" sz="1600" dirty="0" smtClean="0"/>
              <a:t>中</a:t>
            </a:r>
            <a:r>
              <a:rPr lang="zh-CN" altLang="zh-CN" sz="1600" dirty="0" smtClean="0"/>
              <a:t>具有异步</a:t>
            </a:r>
            <a:r>
              <a:rPr lang="en-US" altLang="zh-CN" sz="1600" dirty="0" smtClean="0"/>
              <a:t>Reset</a:t>
            </a:r>
            <a:r>
              <a:rPr lang="zh-CN" altLang="en-US" sz="1600" dirty="0" smtClean="0"/>
              <a:t>的库</a:t>
            </a:r>
            <a:r>
              <a:rPr lang="zh-CN" altLang="zh-CN" sz="1600" dirty="0" smtClean="0"/>
              <a:t>触发器，</a:t>
            </a:r>
            <a:r>
              <a:rPr lang="en-US" altLang="zh-CN" sz="1600" dirty="0" smtClean="0"/>
              <a:t>Reset</a:t>
            </a:r>
            <a:r>
              <a:rPr lang="zh-CN" altLang="en-US" sz="1600" dirty="0" smtClean="0"/>
              <a:t>就不会引入在信号传输路径中增加额外的逻辑。</a:t>
            </a:r>
            <a:endParaRPr lang="en-US" altLang="zh-CN" sz="1600" dirty="0" smtClean="0"/>
          </a:p>
          <a:p>
            <a:pPr lvl="1"/>
            <a:r>
              <a:rPr lang="zh-CN" altLang="en-US" sz="1600" dirty="0" smtClean="0"/>
              <a:t>不</a:t>
            </a:r>
            <a:r>
              <a:rPr lang="zh-CN" altLang="zh-CN" sz="1600" dirty="0" smtClean="0"/>
              <a:t>需要时钟</a:t>
            </a:r>
            <a:r>
              <a:rPr lang="zh-CN" altLang="en-US" sz="1600" dirty="0" smtClean="0"/>
              <a:t>就能工作。</a:t>
            </a:r>
            <a:endParaRPr lang="en-US" altLang="zh-CN" sz="1600" dirty="0" smtClean="0"/>
          </a:p>
          <a:p>
            <a:pPr lvl="1"/>
            <a:r>
              <a:rPr lang="zh-CN" altLang="en-US" sz="1600" dirty="0" smtClean="0"/>
              <a:t>具有所谓</a:t>
            </a:r>
            <a:r>
              <a:rPr lang="en-US" altLang="zh-CN" sz="1600" dirty="0" smtClean="0"/>
              <a:t>Reset</a:t>
            </a:r>
            <a:r>
              <a:rPr lang="zh-CN" altLang="en-US" sz="1600" dirty="0" smtClean="0"/>
              <a:t>解除</a:t>
            </a:r>
            <a:r>
              <a:rPr lang="en-US" altLang="zh-CN" sz="1600" dirty="0" smtClean="0"/>
              <a:t>/</a:t>
            </a:r>
            <a:r>
              <a:rPr lang="zh-CN" altLang="en-US" sz="1600" dirty="0" smtClean="0"/>
              <a:t>恢复时间问题（</a:t>
            </a:r>
            <a:r>
              <a:rPr lang="en-US" altLang="zh-CN" sz="1600" dirty="0" smtClean="0"/>
              <a:t>Asynchronous reset removal /recovery time problem</a:t>
            </a:r>
            <a:r>
              <a:rPr lang="zh-CN" altLang="en-US" sz="1600" dirty="0" smtClean="0"/>
              <a:t>）</a:t>
            </a:r>
            <a:endParaRPr lang="en-US" altLang="zh-CN" sz="1600" dirty="0" smtClean="0"/>
          </a:p>
          <a:p>
            <a:pPr lvl="1"/>
            <a:r>
              <a:rPr lang="zh-CN" altLang="en-US" sz="1600" dirty="0" smtClean="0"/>
              <a:t>异步复位电路敏感于毛刺、冒险和噪声。</a:t>
            </a:r>
            <a:endParaRPr lang="en-US" altLang="zh-CN" sz="1600" dirty="0" smtClean="0"/>
          </a:p>
          <a:p>
            <a:pPr lvl="1"/>
            <a:r>
              <a:rPr lang="zh-CN" altLang="en-US" sz="1600" dirty="0" smtClean="0"/>
              <a:t>如果异步</a:t>
            </a:r>
            <a:r>
              <a:rPr lang="en-US" altLang="zh-CN" sz="1600" dirty="0" smtClean="0"/>
              <a:t>Reset</a:t>
            </a:r>
            <a:r>
              <a:rPr lang="zh-CN" altLang="en-US" sz="1600" dirty="0" smtClean="0"/>
              <a:t>复位不是直接从引脚驱动，在</a:t>
            </a:r>
            <a:r>
              <a:rPr lang="en-US" altLang="zh-CN" sz="1600" dirty="0" smtClean="0"/>
              <a:t>DFT</a:t>
            </a:r>
            <a:r>
              <a:rPr lang="zh-CN" altLang="en-US" sz="1600" dirty="0" smtClean="0"/>
              <a:t>设计时，需要将驱动</a:t>
            </a:r>
            <a:r>
              <a:rPr lang="en-US" altLang="zh-CN" sz="1600" dirty="0" smtClean="0"/>
              <a:t>Reset</a:t>
            </a:r>
            <a:r>
              <a:rPr lang="zh-CN" altLang="en-US" sz="1600" dirty="0" smtClean="0"/>
              <a:t>信号相关寄存器器进行特殊处理。</a:t>
            </a:r>
            <a:endParaRPr lang="en-US" altLang="zh-CN" sz="1600" dirty="0" smtClean="0"/>
          </a:p>
          <a:p>
            <a:pPr lvl="1"/>
            <a:endParaRPr lang="zh-CN" altLang="en-US" sz="1600" dirty="0" smtClean="0"/>
          </a:p>
          <a:p>
            <a:pPr lvl="1"/>
            <a:endParaRPr lang="en-US" altLang="zh-CN" sz="1600" dirty="0" smtClean="0"/>
          </a:p>
          <a:p>
            <a:pPr lvl="1"/>
            <a:endParaRPr lang="en-US" altLang="zh-CN" sz="1600" dirty="0" smtClean="0"/>
          </a:p>
          <a:p>
            <a:endParaRPr lang="zh-CN" altLang="en-US" sz="2000" dirty="0"/>
          </a:p>
        </p:txBody>
      </p:sp>
      <p:pic>
        <p:nvPicPr>
          <p:cNvPr id="17854466" name="Picture 2"/>
          <p:cNvPicPr>
            <a:picLocks noChangeAspect="1" noChangeArrowheads="1"/>
          </p:cNvPicPr>
          <p:nvPr/>
        </p:nvPicPr>
        <p:blipFill>
          <a:blip r:embed="rId3" cstate="print"/>
          <a:srcRect/>
          <a:stretch>
            <a:fillRect/>
          </a:stretch>
        </p:blipFill>
        <p:spPr bwMode="auto">
          <a:xfrm>
            <a:off x="6070338" y="1052736"/>
            <a:ext cx="3073662" cy="1474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异步</a:t>
            </a:r>
            <a:r>
              <a:rPr lang="en-US" altLang="zh-CN" dirty="0" smtClean="0"/>
              <a:t>Reset</a:t>
            </a:r>
            <a:r>
              <a:rPr lang="zh-CN" altLang="en-US" dirty="0" smtClean="0"/>
              <a:t>的问题</a:t>
            </a:r>
            <a:endParaRPr lang="zh-CN" altLang="en-US" dirty="0"/>
          </a:p>
        </p:txBody>
      </p:sp>
      <p:sp>
        <p:nvSpPr>
          <p:cNvPr id="3" name="内容占位符 2"/>
          <p:cNvSpPr>
            <a:spLocks noGrp="1"/>
          </p:cNvSpPr>
          <p:nvPr>
            <p:ph idx="1"/>
          </p:nvPr>
        </p:nvSpPr>
        <p:spPr/>
        <p:txBody>
          <a:bodyPr/>
          <a:lstStyle/>
          <a:p>
            <a:r>
              <a:rPr lang="zh-CN" altLang="en-US" dirty="0" smtClean="0"/>
              <a:t>冒险和毛刺</a:t>
            </a:r>
            <a:endParaRPr lang="en-US" altLang="zh-CN" dirty="0" smtClean="0"/>
          </a:p>
          <a:p>
            <a:pPr lvl="1"/>
            <a:r>
              <a:rPr lang="zh-CN" altLang="en-US" dirty="0" smtClean="0"/>
              <a:t>在设计功能时使用触发器的异步</a:t>
            </a:r>
            <a:r>
              <a:rPr lang="en-US" altLang="zh-CN" dirty="0" smtClean="0"/>
              <a:t>Rest</a:t>
            </a:r>
            <a:r>
              <a:rPr lang="zh-CN" altLang="en-US" dirty="0" smtClean="0"/>
              <a:t>端口，会因为存在冒险，导致电路功能不合乎预期</a:t>
            </a:r>
            <a:endParaRPr lang="en-US" altLang="zh-CN" dirty="0" smtClean="0"/>
          </a:p>
          <a:p>
            <a:pPr lvl="2"/>
            <a:r>
              <a:rPr lang="zh-CN" altLang="en-US" dirty="0" smtClean="0"/>
              <a:t>尽量不要用这种设计方法</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管脚引入</a:t>
            </a:r>
            <a:r>
              <a:rPr lang="en-US" altLang="zh-CN" dirty="0" smtClean="0"/>
              <a:t>Reset</a:t>
            </a:r>
            <a:r>
              <a:rPr lang="zh-CN" altLang="en-US" dirty="0" smtClean="0"/>
              <a:t>信号可能带来毛刺，可用延时电路去除毛刺</a:t>
            </a:r>
            <a:endParaRPr lang="en-US" altLang="zh-CN" dirty="0" smtClean="0"/>
          </a:p>
          <a:p>
            <a:pPr lvl="1"/>
            <a:endParaRPr lang="zh-CN" altLang="en-US" dirty="0"/>
          </a:p>
        </p:txBody>
      </p:sp>
      <p:pic>
        <p:nvPicPr>
          <p:cNvPr id="17855491" name="Picture 3"/>
          <p:cNvPicPr>
            <a:picLocks noChangeAspect="1" noChangeArrowheads="1"/>
          </p:cNvPicPr>
          <p:nvPr/>
        </p:nvPicPr>
        <p:blipFill>
          <a:blip r:embed="rId2" cstate="print"/>
          <a:srcRect/>
          <a:stretch>
            <a:fillRect/>
          </a:stretch>
        </p:blipFill>
        <p:spPr bwMode="auto">
          <a:xfrm>
            <a:off x="3779912" y="1916832"/>
            <a:ext cx="5112568" cy="2022691"/>
          </a:xfrm>
          <a:prstGeom prst="rect">
            <a:avLst/>
          </a:prstGeom>
          <a:noFill/>
          <a:ln w="9525">
            <a:noFill/>
            <a:miter lim="800000"/>
            <a:headEnd/>
            <a:tailEnd/>
          </a:ln>
        </p:spPr>
      </p:pic>
      <p:pic>
        <p:nvPicPr>
          <p:cNvPr id="17855493" name="Picture 5"/>
          <p:cNvPicPr>
            <a:picLocks noChangeAspect="1" noChangeArrowheads="1"/>
          </p:cNvPicPr>
          <p:nvPr/>
        </p:nvPicPr>
        <p:blipFill>
          <a:blip r:embed="rId3" cstate="print"/>
          <a:srcRect/>
          <a:stretch>
            <a:fillRect/>
          </a:stretch>
        </p:blipFill>
        <p:spPr bwMode="auto">
          <a:xfrm>
            <a:off x="827584" y="4365104"/>
            <a:ext cx="3590925" cy="1828800"/>
          </a:xfrm>
          <a:prstGeom prst="rect">
            <a:avLst/>
          </a:prstGeom>
          <a:noFill/>
          <a:ln w="9525">
            <a:noFill/>
            <a:miter lim="800000"/>
            <a:headEnd/>
            <a:tailEnd/>
          </a:ln>
        </p:spPr>
      </p:pic>
      <p:pic>
        <p:nvPicPr>
          <p:cNvPr id="17855494" name="Picture 6"/>
          <p:cNvPicPr>
            <a:picLocks noChangeAspect="1" noChangeArrowheads="1"/>
          </p:cNvPicPr>
          <p:nvPr/>
        </p:nvPicPr>
        <p:blipFill>
          <a:blip r:embed="rId4" cstate="print"/>
          <a:srcRect/>
          <a:stretch>
            <a:fillRect/>
          </a:stretch>
        </p:blipFill>
        <p:spPr bwMode="auto">
          <a:xfrm>
            <a:off x="4499992" y="4653136"/>
            <a:ext cx="4320480" cy="1435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异步</a:t>
            </a:r>
            <a:r>
              <a:rPr lang="en-US" altLang="zh-CN" dirty="0" smtClean="0"/>
              <a:t>Reset</a:t>
            </a:r>
            <a:r>
              <a:rPr lang="zh-CN" altLang="en-US" dirty="0" smtClean="0"/>
              <a:t>的问题</a:t>
            </a:r>
            <a:endParaRPr lang="zh-CN" altLang="en-US" dirty="0"/>
          </a:p>
        </p:txBody>
      </p:sp>
      <p:sp>
        <p:nvSpPr>
          <p:cNvPr id="3" name="内容占位符 2"/>
          <p:cNvSpPr>
            <a:spLocks noGrp="1"/>
          </p:cNvSpPr>
          <p:nvPr>
            <p:ph idx="1"/>
          </p:nvPr>
        </p:nvSpPr>
        <p:spPr>
          <a:xfrm>
            <a:off x="395536" y="764704"/>
            <a:ext cx="5976664" cy="5328592"/>
          </a:xfrm>
        </p:spPr>
        <p:txBody>
          <a:bodyPr/>
          <a:lstStyle/>
          <a:p>
            <a:r>
              <a:rPr lang="en-US" altLang="zh-CN" sz="2000" dirty="0" smtClean="0"/>
              <a:t>reset removal </a:t>
            </a:r>
            <a:r>
              <a:rPr lang="zh-CN" altLang="en-US" sz="2000" dirty="0" smtClean="0"/>
              <a:t>问题，</a:t>
            </a:r>
            <a:r>
              <a:rPr lang="zh-CN" altLang="en-US" sz="1800" dirty="0" smtClean="0"/>
              <a:t>一般来说</a:t>
            </a:r>
            <a:r>
              <a:rPr lang="en-US" altLang="zh-CN" sz="1800" dirty="0" smtClean="0"/>
              <a:t>Reset Assert</a:t>
            </a:r>
            <a:r>
              <a:rPr lang="zh-CN" altLang="en-US" sz="1800" dirty="0" smtClean="0"/>
              <a:t>不是问题，</a:t>
            </a:r>
            <a:r>
              <a:rPr lang="en-US" altLang="zh-CN" sz="1800" dirty="0" smtClean="0"/>
              <a:t>Reset </a:t>
            </a:r>
            <a:r>
              <a:rPr lang="en-US" altLang="zh-CN" sz="1800" dirty="0" err="1" smtClean="0"/>
              <a:t>deassert</a:t>
            </a:r>
            <a:r>
              <a:rPr lang="en-US" altLang="zh-CN" sz="1800" dirty="0" smtClean="0"/>
              <a:t> </a:t>
            </a:r>
            <a:r>
              <a:rPr lang="zh-CN" altLang="en-US" sz="1800" dirty="0" smtClean="0"/>
              <a:t>即</a:t>
            </a:r>
            <a:r>
              <a:rPr lang="en-US" altLang="zh-CN" sz="1800" dirty="0" smtClean="0"/>
              <a:t>Reset Remove</a:t>
            </a:r>
            <a:r>
              <a:rPr lang="zh-CN" altLang="en-US" sz="1800" dirty="0" smtClean="0"/>
              <a:t>才会导致设计问题。可能的问题有</a:t>
            </a:r>
            <a:endParaRPr lang="en-US" altLang="zh-CN" sz="1800" dirty="0" smtClean="0"/>
          </a:p>
          <a:p>
            <a:pPr lvl="1"/>
            <a:r>
              <a:rPr lang="en-US" altLang="zh-CN" sz="1800" dirty="0" smtClean="0"/>
              <a:t>Recover Time</a:t>
            </a:r>
            <a:r>
              <a:rPr lang="zh-CN" altLang="en-US" sz="1800" dirty="0" smtClean="0"/>
              <a:t>时序问题</a:t>
            </a:r>
            <a:endParaRPr lang="en-US" altLang="zh-CN" sz="1800" dirty="0" smtClean="0"/>
          </a:p>
          <a:p>
            <a:pPr lvl="2"/>
            <a:r>
              <a:rPr lang="en-US" altLang="zh-CN" sz="1600" dirty="0" smtClean="0"/>
              <a:t>Recover Time</a:t>
            </a:r>
            <a:r>
              <a:rPr lang="zh-CN" altLang="zh-CN" sz="1600" dirty="0" smtClean="0"/>
              <a:t>复位恢复时间是指复位取消与时钟信号</a:t>
            </a:r>
            <a:r>
              <a:rPr lang="zh-CN" altLang="en-US" sz="1600" dirty="0" smtClean="0"/>
              <a:t>有效沿到来之间，需要保证的最少时间延迟</a:t>
            </a:r>
            <a:r>
              <a:rPr lang="zh-CN" altLang="zh-CN" sz="1600" dirty="0" smtClean="0"/>
              <a:t>。 </a:t>
            </a:r>
            <a:r>
              <a:rPr lang="zh-CN" altLang="en-US" sz="1600" dirty="0" smtClean="0"/>
              <a:t>是触发器</a:t>
            </a:r>
            <a:r>
              <a:rPr lang="en-US" altLang="zh-CN" sz="1600" dirty="0" smtClean="0"/>
              <a:t>Setup</a:t>
            </a:r>
            <a:r>
              <a:rPr lang="zh-CN" altLang="en-US" sz="1600" dirty="0" smtClean="0"/>
              <a:t>时间的一种，违反</a:t>
            </a:r>
            <a:r>
              <a:rPr lang="zh-CN" altLang="zh-CN" sz="1600" dirty="0" smtClean="0"/>
              <a:t>恢复时间</a:t>
            </a:r>
            <a:r>
              <a:rPr lang="zh-CN" altLang="en-US" sz="1600" dirty="0" smtClean="0"/>
              <a:t>时序参数</a:t>
            </a:r>
            <a:r>
              <a:rPr lang="zh-CN" altLang="zh-CN" sz="1600" dirty="0" smtClean="0"/>
              <a:t>会导致亚稳态问题。</a:t>
            </a:r>
            <a:endParaRPr lang="en-US" altLang="zh-CN" sz="1600" dirty="0" smtClean="0"/>
          </a:p>
          <a:p>
            <a:pPr lvl="1"/>
            <a:r>
              <a:rPr lang="zh-CN" altLang="en-US" sz="1800" dirty="0" smtClean="0"/>
              <a:t>由于</a:t>
            </a:r>
            <a:r>
              <a:rPr lang="en-US" altLang="zh-CN" sz="1800" dirty="0" smtClean="0"/>
              <a:t>Reset</a:t>
            </a:r>
            <a:r>
              <a:rPr lang="zh-CN" altLang="en-US" sz="1800" dirty="0" smtClean="0"/>
              <a:t>树的存在</a:t>
            </a:r>
            <a:r>
              <a:rPr lang="en-US" altLang="zh-CN" sz="1800" dirty="0" smtClean="0"/>
              <a:t>Skew</a:t>
            </a:r>
            <a:r>
              <a:rPr lang="zh-CN" altLang="en-US" sz="1800" dirty="0" smtClean="0"/>
              <a:t>，可能使得</a:t>
            </a:r>
            <a:r>
              <a:rPr lang="en-US" altLang="zh-CN" sz="1800" dirty="0" smtClean="0"/>
              <a:t>Reset Remove</a:t>
            </a:r>
            <a:r>
              <a:rPr lang="zh-CN" altLang="en-US" sz="1800" dirty="0" smtClean="0"/>
              <a:t>在不同触发器发生在不同的周期，导致功能错误</a:t>
            </a:r>
            <a:endParaRPr lang="en-US" altLang="zh-CN" sz="1800" dirty="0" smtClean="0"/>
          </a:p>
          <a:p>
            <a:r>
              <a:rPr lang="zh-CN" altLang="en-US" sz="2000" dirty="0" smtClean="0"/>
              <a:t>需要时序分析和类似时钟网络技术来保证这些时序</a:t>
            </a:r>
            <a:endParaRPr lang="en-US" altLang="zh-CN" sz="2000" dirty="0" smtClean="0"/>
          </a:p>
          <a:p>
            <a:pPr lvl="1"/>
            <a:endParaRPr lang="en-US" altLang="zh-CN" sz="1800" dirty="0" smtClean="0"/>
          </a:p>
          <a:p>
            <a:pPr lvl="2"/>
            <a:endParaRPr lang="en-US" altLang="zh-CN" sz="1600" dirty="0" smtClean="0"/>
          </a:p>
          <a:p>
            <a:pPr lvl="1"/>
            <a:endParaRPr lang="en-US" altLang="zh-CN" sz="1800" dirty="0" smtClean="0"/>
          </a:p>
          <a:p>
            <a:pPr lvl="1"/>
            <a:endParaRPr lang="zh-CN" altLang="en-US" sz="1800" dirty="0"/>
          </a:p>
        </p:txBody>
      </p:sp>
      <p:pic>
        <p:nvPicPr>
          <p:cNvPr id="17856514" name="Picture 2"/>
          <p:cNvPicPr>
            <a:picLocks noChangeAspect="1" noChangeArrowheads="1"/>
          </p:cNvPicPr>
          <p:nvPr/>
        </p:nvPicPr>
        <p:blipFill>
          <a:blip r:embed="rId2" cstate="print"/>
          <a:srcRect/>
          <a:stretch>
            <a:fillRect/>
          </a:stretch>
        </p:blipFill>
        <p:spPr bwMode="auto">
          <a:xfrm>
            <a:off x="6516216" y="1268760"/>
            <a:ext cx="2246940"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000" dirty="0" smtClean="0"/>
              <a:t>使用</a:t>
            </a:r>
            <a:r>
              <a:rPr lang="en-US" altLang="zh-CN" sz="2000" dirty="0" smtClean="0"/>
              <a:t>Reset</a:t>
            </a:r>
            <a:r>
              <a:rPr lang="zh-CN" altLang="en-US" sz="2000" dirty="0" smtClean="0"/>
              <a:t>同步器同步来异步</a:t>
            </a:r>
            <a:r>
              <a:rPr lang="en-US" altLang="zh-CN" sz="2000" dirty="0" smtClean="0"/>
              <a:t>Reset</a:t>
            </a:r>
            <a:r>
              <a:rPr lang="zh-CN" altLang="en-US" sz="2000" dirty="0" smtClean="0"/>
              <a:t>信号</a:t>
            </a:r>
            <a:endParaRPr lang="en-US" altLang="zh-CN" sz="2000" dirty="0" smtClean="0"/>
          </a:p>
          <a:p>
            <a:pPr lvl="1"/>
            <a:r>
              <a:rPr lang="zh-CN" altLang="en-US" sz="1600" dirty="0" smtClean="0"/>
              <a:t>能充分发挥同步和异步复位策略的长处</a:t>
            </a:r>
            <a:endParaRPr lang="en-US" altLang="zh-CN" sz="1600" dirty="0" smtClean="0"/>
          </a:p>
          <a:p>
            <a:pPr lvl="1"/>
            <a:r>
              <a:rPr lang="zh-CN" altLang="en-US" sz="1600" dirty="0" smtClean="0"/>
              <a:t>由于</a:t>
            </a:r>
            <a:r>
              <a:rPr lang="en-US" altLang="zh-CN" sz="1600" dirty="0" smtClean="0"/>
              <a:t>VCC</a:t>
            </a:r>
            <a:r>
              <a:rPr lang="zh-CN" altLang="en-US" sz="1600" dirty="0" smtClean="0"/>
              <a:t>接到第一个触发器的输入端，第二个触发器的输出驱动</a:t>
            </a:r>
            <a:r>
              <a:rPr lang="en-US" altLang="zh-CN" sz="1600" dirty="0" smtClean="0"/>
              <a:t>Reset</a:t>
            </a:r>
            <a:r>
              <a:rPr lang="zh-CN" altLang="en-US" sz="1600" dirty="0" smtClean="0"/>
              <a:t>网络，为系统提供的异步复位。</a:t>
            </a:r>
            <a:endParaRPr lang="en-US" altLang="zh-CN" sz="1600" dirty="0" smtClean="0"/>
          </a:p>
          <a:p>
            <a:pPr lvl="2"/>
            <a:r>
              <a:rPr lang="zh-CN" altLang="en-US" sz="1600" dirty="0" smtClean="0"/>
              <a:t>使用两个触发器，减少亚稳态发生的概率</a:t>
            </a:r>
            <a:endParaRPr lang="en-US" altLang="zh-CN" sz="1600" dirty="0" smtClean="0"/>
          </a:p>
          <a:p>
            <a:pPr lvl="2"/>
            <a:r>
              <a:rPr lang="en-US" altLang="zh-CN" sz="1600" dirty="0" smtClean="0"/>
              <a:t>Reset Remove</a:t>
            </a:r>
            <a:r>
              <a:rPr lang="zh-CN" altLang="en-US" sz="1600" dirty="0" smtClean="0"/>
              <a:t>总是发生在</a:t>
            </a:r>
            <a:r>
              <a:rPr lang="en-US" altLang="zh-CN" sz="1600" dirty="0" err="1" smtClean="0"/>
              <a:t>Clk</a:t>
            </a:r>
            <a:r>
              <a:rPr lang="zh-CN" altLang="en-US" sz="1600" dirty="0" smtClean="0"/>
              <a:t>的有效沿之后较短的时间里，保证具有足够的</a:t>
            </a:r>
            <a:r>
              <a:rPr lang="en-US" altLang="zh-CN" sz="1600" dirty="0" smtClean="0"/>
              <a:t>Recover Time</a:t>
            </a:r>
            <a:r>
              <a:rPr lang="zh-CN" altLang="en-US" sz="1600" dirty="0" smtClean="0"/>
              <a:t>，保证不违反</a:t>
            </a:r>
            <a:r>
              <a:rPr lang="en-US" altLang="zh-CN" sz="1600" dirty="0" smtClean="0"/>
              <a:t>Recover Time </a:t>
            </a:r>
            <a:r>
              <a:rPr lang="zh-CN" altLang="en-US" sz="1600" dirty="0" smtClean="0"/>
              <a:t>时序要求。</a:t>
            </a:r>
            <a:endParaRPr lang="en-US" altLang="zh-CN" sz="1600" dirty="0" smtClean="0"/>
          </a:p>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1475656" y="3573016"/>
            <a:ext cx="6417783" cy="2376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Reset</a:t>
            </a:r>
            <a:r>
              <a:rPr lang="zh-CN" altLang="en-US" dirty="0" smtClean="0"/>
              <a:t>电路</a:t>
            </a:r>
            <a:endParaRPr lang="zh-CN" altLang="en-US" dirty="0"/>
          </a:p>
        </p:txBody>
      </p:sp>
      <p:sp>
        <p:nvSpPr>
          <p:cNvPr id="3" name="内容占位符 2"/>
          <p:cNvSpPr>
            <a:spLocks noGrp="1"/>
          </p:cNvSpPr>
          <p:nvPr>
            <p:ph idx="1"/>
          </p:nvPr>
        </p:nvSpPr>
        <p:spPr>
          <a:xfrm>
            <a:off x="457200" y="980728"/>
            <a:ext cx="4114800" cy="5328592"/>
          </a:xfrm>
        </p:spPr>
        <p:txBody>
          <a:bodyPr/>
          <a:lstStyle/>
          <a:p>
            <a:r>
              <a:rPr lang="en-US" altLang="zh-CN" dirty="0" smtClean="0"/>
              <a:t>Reset</a:t>
            </a:r>
            <a:r>
              <a:rPr lang="zh-CN" altLang="en-US" dirty="0" smtClean="0"/>
              <a:t>分布网络</a:t>
            </a:r>
            <a:endParaRPr lang="en-US" altLang="zh-CN" dirty="0" smtClean="0"/>
          </a:p>
          <a:p>
            <a:endParaRPr lang="en-US" altLang="zh-CN" dirty="0" smtClean="0"/>
          </a:p>
          <a:p>
            <a:endParaRPr lang="en-US" altLang="zh-CN" dirty="0" smtClean="0"/>
          </a:p>
          <a:p>
            <a:endParaRPr lang="en-US" altLang="zh-CN" dirty="0" smtClean="0"/>
          </a:p>
          <a:p>
            <a:r>
              <a:rPr lang="zh-CN" altLang="en-US" dirty="0" smtClean="0"/>
              <a:t>同时使用去管脚毛刺和同步器</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多时钟域顺序复位</a:t>
            </a:r>
            <a:endParaRPr lang="zh-CN" altLang="en-US" dirty="0"/>
          </a:p>
        </p:txBody>
      </p:sp>
      <p:pic>
        <p:nvPicPr>
          <p:cNvPr id="17857538" name="Picture 2"/>
          <p:cNvPicPr>
            <a:picLocks noChangeAspect="1" noChangeArrowheads="1"/>
          </p:cNvPicPr>
          <p:nvPr/>
        </p:nvPicPr>
        <p:blipFill>
          <a:blip r:embed="rId2" cstate="print"/>
          <a:srcRect/>
          <a:stretch>
            <a:fillRect/>
          </a:stretch>
        </p:blipFill>
        <p:spPr bwMode="auto">
          <a:xfrm>
            <a:off x="5004048" y="4365104"/>
            <a:ext cx="3312368" cy="2251011"/>
          </a:xfrm>
          <a:prstGeom prst="rect">
            <a:avLst/>
          </a:prstGeom>
          <a:noFill/>
          <a:ln w="9525">
            <a:noFill/>
            <a:miter lim="800000"/>
            <a:headEnd/>
            <a:tailEnd/>
          </a:ln>
        </p:spPr>
      </p:pic>
      <p:pic>
        <p:nvPicPr>
          <p:cNvPr id="17857539" name="Picture 3"/>
          <p:cNvPicPr>
            <a:picLocks noChangeAspect="1" noChangeArrowheads="1"/>
          </p:cNvPicPr>
          <p:nvPr/>
        </p:nvPicPr>
        <p:blipFill>
          <a:blip r:embed="rId3" cstate="print"/>
          <a:srcRect/>
          <a:stretch>
            <a:fillRect/>
          </a:stretch>
        </p:blipFill>
        <p:spPr bwMode="auto">
          <a:xfrm>
            <a:off x="4788024" y="2780928"/>
            <a:ext cx="3672863" cy="1656184"/>
          </a:xfrm>
          <a:prstGeom prst="rect">
            <a:avLst/>
          </a:prstGeom>
          <a:noFill/>
          <a:ln w="9525">
            <a:noFill/>
            <a:miter lim="800000"/>
            <a:headEnd/>
            <a:tailEnd/>
          </a:ln>
        </p:spPr>
      </p:pic>
      <p:pic>
        <p:nvPicPr>
          <p:cNvPr id="17857540" name="Picture 4"/>
          <p:cNvPicPr>
            <a:picLocks noChangeAspect="1" noChangeArrowheads="1"/>
          </p:cNvPicPr>
          <p:nvPr/>
        </p:nvPicPr>
        <p:blipFill>
          <a:blip r:embed="rId4" cstate="print"/>
          <a:srcRect/>
          <a:stretch>
            <a:fillRect/>
          </a:stretch>
        </p:blipFill>
        <p:spPr bwMode="auto">
          <a:xfrm>
            <a:off x="4716016" y="260648"/>
            <a:ext cx="3990213" cy="2408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亚稳态</a:t>
            </a:r>
            <a:r>
              <a:rPr lang="zh-CN" altLang="en-US" dirty="0" smtClean="0"/>
              <a:t>现象产生条件</a:t>
            </a:r>
            <a:endParaRPr lang="zh-CN" altLang="en-US" dirty="0"/>
          </a:p>
        </p:txBody>
      </p:sp>
      <p:sp>
        <p:nvSpPr>
          <p:cNvPr id="3" name="内容占位符 2"/>
          <p:cNvSpPr>
            <a:spLocks noGrp="1"/>
          </p:cNvSpPr>
          <p:nvPr>
            <p:ph idx="1"/>
          </p:nvPr>
        </p:nvSpPr>
        <p:spPr>
          <a:xfrm>
            <a:off x="457200" y="980728"/>
            <a:ext cx="5266928" cy="5328592"/>
          </a:xfrm>
        </p:spPr>
        <p:txBody>
          <a:bodyPr/>
          <a:lstStyle/>
          <a:p>
            <a:r>
              <a:rPr lang="zh-CN" altLang="en-US" dirty="0" smtClean="0"/>
              <a:t>亚稳态现象</a:t>
            </a:r>
            <a:endParaRPr lang="en-US" altLang="zh-CN" dirty="0" smtClean="0"/>
          </a:p>
          <a:p>
            <a:pPr lvl="1"/>
            <a:r>
              <a:rPr lang="zh-CN" altLang="en-US" dirty="0" smtClean="0"/>
              <a:t>只在状态转换时发生</a:t>
            </a:r>
            <a:endParaRPr lang="en-US" altLang="zh-CN" dirty="0" smtClean="0"/>
          </a:p>
          <a:p>
            <a:pPr lvl="1"/>
            <a:r>
              <a:rPr lang="zh-CN" altLang="en-US" dirty="0" smtClean="0"/>
              <a:t>跟电路参数有关，存在某种“阈值”</a:t>
            </a:r>
            <a:endParaRPr lang="en-US" altLang="zh-CN" dirty="0" smtClean="0"/>
          </a:p>
          <a:p>
            <a:pPr lvl="1"/>
            <a:r>
              <a:rPr lang="zh-CN" altLang="en-US" dirty="0" smtClean="0"/>
              <a:t>对输入驱动在驱动电平、时间、能力上有</a:t>
            </a:r>
            <a:r>
              <a:rPr lang="zh-CN" altLang="en-US" dirty="0" smtClean="0"/>
              <a:t>要求</a:t>
            </a:r>
            <a:endParaRPr lang="en-US" altLang="zh-CN" dirty="0" smtClean="0"/>
          </a:p>
          <a:p>
            <a:pPr lvl="1"/>
            <a:r>
              <a:rPr lang="zh-CN" altLang="en-US" dirty="0" smtClean="0"/>
              <a:t>产生不可预期的结果</a:t>
            </a:r>
            <a:endParaRPr lang="en-US" altLang="zh-CN" dirty="0" smtClean="0"/>
          </a:p>
          <a:p>
            <a:pPr lvl="2"/>
            <a:r>
              <a:rPr lang="zh-CN" altLang="en-US" dirty="0" smtClean="0"/>
              <a:t>电路最终会回落到不确定的稳态“</a:t>
            </a:r>
            <a:r>
              <a:rPr lang="en-US" altLang="zh-CN" dirty="0" smtClean="0"/>
              <a:t>0”</a:t>
            </a:r>
            <a:r>
              <a:rPr lang="zh-CN" altLang="en-US" dirty="0" smtClean="0"/>
              <a:t>和“</a:t>
            </a:r>
            <a:r>
              <a:rPr lang="en-US" altLang="zh-CN" dirty="0" smtClean="0"/>
              <a:t>1”</a:t>
            </a:r>
          </a:p>
          <a:p>
            <a:pPr lvl="2"/>
            <a:r>
              <a:rPr lang="zh-CN" altLang="en-US" dirty="0" smtClean="0"/>
              <a:t>需要经过不确定的时间后，进入稳态</a:t>
            </a:r>
            <a:endParaRPr lang="en-US" altLang="zh-CN" dirty="0" smtClean="0"/>
          </a:p>
          <a:p>
            <a:pPr lvl="2"/>
            <a:r>
              <a:rPr lang="zh-CN" altLang="en-US" dirty="0" smtClean="0"/>
              <a:t>不确定的时间比不确定的结果更致命</a:t>
            </a:r>
            <a:endParaRPr lang="en-US" altLang="zh-CN" dirty="0" smtClean="0"/>
          </a:p>
          <a:p>
            <a:endParaRPr lang="en-US" altLang="zh-CN" dirty="0" smtClean="0"/>
          </a:p>
          <a:p>
            <a:endParaRPr lang="en-US" altLang="zh-CN" dirty="0" smtClean="0"/>
          </a:p>
          <a:p>
            <a:endParaRPr lang="zh-CN" altLang="en-US" dirty="0"/>
          </a:p>
        </p:txBody>
      </p:sp>
      <p:pic>
        <p:nvPicPr>
          <p:cNvPr id="17863683" name="Picture 3"/>
          <p:cNvPicPr>
            <a:picLocks noChangeAspect="1" noChangeArrowheads="1"/>
          </p:cNvPicPr>
          <p:nvPr/>
        </p:nvPicPr>
        <p:blipFill>
          <a:blip r:embed="rId2" cstate="print"/>
          <a:srcRect/>
          <a:stretch>
            <a:fillRect/>
          </a:stretch>
        </p:blipFill>
        <p:spPr bwMode="auto">
          <a:xfrm>
            <a:off x="5868144" y="692696"/>
            <a:ext cx="3125454" cy="2448272"/>
          </a:xfrm>
          <a:prstGeom prst="rect">
            <a:avLst/>
          </a:prstGeom>
          <a:noFill/>
          <a:ln w="9525">
            <a:noFill/>
            <a:miter lim="800000"/>
            <a:headEnd/>
            <a:tailEnd/>
          </a:ln>
        </p:spPr>
      </p:pic>
      <p:pic>
        <p:nvPicPr>
          <p:cNvPr id="17863684" name="Picture 4"/>
          <p:cNvPicPr>
            <a:picLocks noChangeAspect="1" noChangeArrowheads="1"/>
          </p:cNvPicPr>
          <p:nvPr/>
        </p:nvPicPr>
        <p:blipFill>
          <a:blip r:embed="rId3" cstate="print"/>
          <a:srcRect/>
          <a:stretch>
            <a:fillRect/>
          </a:stretch>
        </p:blipFill>
        <p:spPr bwMode="auto">
          <a:xfrm>
            <a:off x="5689463" y="3429000"/>
            <a:ext cx="3454537" cy="2916535"/>
          </a:xfrm>
          <a:prstGeom prst="rect">
            <a:avLst/>
          </a:prstGeom>
          <a:noFill/>
          <a:ln w="9525">
            <a:noFill/>
            <a:miter lim="800000"/>
            <a:headEnd/>
            <a:tailEnd/>
          </a:ln>
        </p:spPr>
      </p:pic>
      <p:sp>
        <p:nvSpPr>
          <p:cNvPr id="7" name="矩形 6"/>
          <p:cNvSpPr/>
          <p:nvPr/>
        </p:nvSpPr>
        <p:spPr>
          <a:xfrm>
            <a:off x="1043608" y="1268760"/>
            <a:ext cx="3888432" cy="576064"/>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 name="矩形 7"/>
          <p:cNvSpPr/>
          <p:nvPr/>
        </p:nvSpPr>
        <p:spPr>
          <a:xfrm>
            <a:off x="971600" y="4077072"/>
            <a:ext cx="4536504" cy="504056"/>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2699792" y="764704"/>
            <a:ext cx="1800200" cy="369332"/>
          </a:xfrm>
          <a:prstGeom prst="rect">
            <a:avLst/>
          </a:prstGeom>
          <a:noFill/>
        </p:spPr>
        <p:txBody>
          <a:bodyPr wrap="square" rtlCol="0">
            <a:spAutoFit/>
          </a:bodyPr>
          <a:lstStyle/>
          <a:p>
            <a:r>
              <a:rPr lang="zh-CN" altLang="en-US" dirty="0" smtClean="0">
                <a:solidFill>
                  <a:srgbClr val="FF0000"/>
                </a:solidFill>
              </a:rPr>
              <a:t>记住这个条件</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亚稳态的危害</a:t>
            </a:r>
            <a:endParaRPr lang="zh-CN" altLang="en-US" dirty="0"/>
          </a:p>
        </p:txBody>
      </p:sp>
      <p:sp>
        <p:nvSpPr>
          <p:cNvPr id="3" name="内容占位符 2"/>
          <p:cNvSpPr>
            <a:spLocks noGrp="1"/>
          </p:cNvSpPr>
          <p:nvPr>
            <p:ph idx="1"/>
          </p:nvPr>
        </p:nvSpPr>
        <p:spPr/>
        <p:txBody>
          <a:bodyPr/>
          <a:lstStyle/>
          <a:p>
            <a:r>
              <a:rPr lang="zh-CN" altLang="en-US" dirty="0" smtClean="0"/>
              <a:t>亚稳态的危害更多的来自于不确定的解决</a:t>
            </a:r>
            <a:r>
              <a:rPr lang="en-US" altLang="zh-CN" dirty="0" smtClean="0"/>
              <a:t>/</a:t>
            </a:r>
            <a:r>
              <a:rPr lang="zh-CN" altLang="en-US" dirty="0" smtClean="0"/>
              <a:t>恢复时间</a:t>
            </a:r>
            <a:endParaRPr lang="en-US" altLang="zh-CN" dirty="0" smtClean="0"/>
          </a:p>
          <a:p>
            <a:pPr lvl="1"/>
            <a:r>
              <a:rPr lang="zh-CN" altLang="en-US" dirty="0" smtClean="0"/>
              <a:t>轻微违反时序条件，可能造成级联效果。</a:t>
            </a:r>
            <a:endParaRPr lang="zh-CN" altLang="en-US" dirty="0"/>
          </a:p>
        </p:txBody>
      </p:sp>
      <p:pic>
        <p:nvPicPr>
          <p:cNvPr id="17865730" name="Picture 2"/>
          <p:cNvPicPr>
            <a:picLocks noChangeAspect="1" noChangeArrowheads="1"/>
          </p:cNvPicPr>
          <p:nvPr/>
        </p:nvPicPr>
        <p:blipFill>
          <a:blip r:embed="rId2" cstate="print"/>
          <a:srcRect/>
          <a:stretch>
            <a:fillRect/>
          </a:stretch>
        </p:blipFill>
        <p:spPr bwMode="auto">
          <a:xfrm>
            <a:off x="467544" y="2420888"/>
            <a:ext cx="8099288"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时序分析</a:t>
            </a:r>
            <a:endParaRPr lang="zh-CN" altLang="en-US" dirty="0"/>
          </a:p>
        </p:txBody>
      </p:sp>
      <p:sp>
        <p:nvSpPr>
          <p:cNvPr id="3" name="内容占位符 2"/>
          <p:cNvSpPr>
            <a:spLocks noGrp="1"/>
          </p:cNvSpPr>
          <p:nvPr>
            <p:ph idx="1"/>
          </p:nvPr>
        </p:nvSpPr>
        <p:spPr>
          <a:xfrm>
            <a:off x="539552" y="692696"/>
            <a:ext cx="8229600" cy="5328592"/>
          </a:xfrm>
        </p:spPr>
        <p:txBody>
          <a:bodyPr/>
          <a:lstStyle/>
          <a:p>
            <a:r>
              <a:rPr lang="zh-CN" altLang="en-US" sz="2000" dirty="0" smtClean="0"/>
              <a:t>通过刻意设计的工具和方法学步骤</a:t>
            </a:r>
            <a:r>
              <a:rPr lang="zh-CN" altLang="en-US" sz="2000" dirty="0" smtClean="0"/>
              <a:t>，时序分析能减少</a:t>
            </a:r>
            <a:r>
              <a:rPr lang="zh-CN" altLang="en-US" sz="2000" dirty="0" smtClean="0"/>
              <a:t>电路</a:t>
            </a:r>
            <a:r>
              <a:rPr lang="zh-CN" altLang="en-US" sz="2000" dirty="0" smtClean="0"/>
              <a:t>实现的各种</a:t>
            </a:r>
            <a:r>
              <a:rPr lang="zh-CN" altLang="en-US" sz="2000" dirty="0" smtClean="0"/>
              <a:t>物理</a:t>
            </a:r>
            <a:r>
              <a:rPr lang="zh-CN" altLang="en-US" sz="2000" dirty="0" smtClean="0"/>
              <a:t>现象对系统的影响。</a:t>
            </a:r>
            <a:endParaRPr lang="en-US" altLang="zh-CN" sz="1800" dirty="0" smtClean="0"/>
          </a:p>
          <a:p>
            <a:pPr lvl="1"/>
            <a:r>
              <a:rPr lang="zh-CN" altLang="en-US" sz="1800" dirty="0" smtClean="0"/>
              <a:t>以反映存储元件、组合逻辑、时钟特性的时序参数构成时序约束，形成系统必须遵守的不变量</a:t>
            </a:r>
            <a:endParaRPr lang="en-US" altLang="zh-CN" sz="1800" dirty="0" smtClean="0"/>
          </a:p>
          <a:p>
            <a:pPr lvl="2"/>
            <a:r>
              <a:rPr lang="zh-CN" altLang="en-US" dirty="0" smtClean="0"/>
              <a:t>时钟</a:t>
            </a:r>
            <a:r>
              <a:rPr lang="zh-CN" altLang="en-US" dirty="0" smtClean="0"/>
              <a:t>的</a:t>
            </a:r>
            <a:r>
              <a:rPr lang="en-US" altLang="zh-CN" dirty="0" smtClean="0"/>
              <a:t>Jitter</a:t>
            </a:r>
            <a:r>
              <a:rPr lang="zh-CN" altLang="en-US" dirty="0" smtClean="0"/>
              <a:t>，</a:t>
            </a:r>
            <a:r>
              <a:rPr lang="en-US" altLang="zh-CN" dirty="0" smtClean="0"/>
              <a:t>Skew</a:t>
            </a:r>
            <a:r>
              <a:rPr lang="zh-CN" altLang="en-US" dirty="0" smtClean="0"/>
              <a:t>等。</a:t>
            </a:r>
            <a:endParaRPr lang="en-US" altLang="zh-CN" dirty="0" smtClean="0"/>
          </a:p>
          <a:p>
            <a:pPr lvl="2"/>
            <a:r>
              <a:rPr lang="zh-CN" altLang="en-US" dirty="0" smtClean="0"/>
              <a:t>存储元件的避免亚稳态的</a:t>
            </a:r>
            <a:r>
              <a:rPr lang="en-US" altLang="zh-CN" dirty="0" smtClean="0"/>
              <a:t>Setup/Hold</a:t>
            </a:r>
            <a:r>
              <a:rPr lang="zh-CN" altLang="en-US" dirty="0" smtClean="0"/>
              <a:t>时间，传输延迟、本征延迟等</a:t>
            </a:r>
            <a:endParaRPr lang="en-US" altLang="zh-CN" dirty="0" smtClean="0"/>
          </a:p>
          <a:p>
            <a:pPr lvl="3"/>
            <a:r>
              <a:rPr lang="zh-CN" altLang="en-US" dirty="0" smtClean="0"/>
              <a:t>保证存储元件里</a:t>
            </a:r>
            <a:r>
              <a:rPr lang="zh-CN" altLang="en-US" dirty="0" smtClean="0"/>
              <a:t>不会出现亚稳态，出现“不确定”的</a:t>
            </a:r>
            <a:r>
              <a:rPr lang="zh-CN" altLang="en-US" dirty="0" smtClean="0"/>
              <a:t>状态。</a:t>
            </a:r>
            <a:endParaRPr lang="en-US" altLang="zh-CN" dirty="0" smtClean="0"/>
          </a:p>
          <a:p>
            <a:pPr lvl="2"/>
            <a:r>
              <a:rPr lang="zh-CN" altLang="en-US" dirty="0" smtClean="0"/>
              <a:t>组合逻辑的传输延迟，本征延迟等</a:t>
            </a:r>
            <a:endParaRPr lang="en-US" altLang="zh-CN" dirty="0" smtClean="0"/>
          </a:p>
          <a:p>
            <a:pPr lvl="3"/>
            <a:r>
              <a:rPr lang="zh-CN" altLang="en-US" dirty="0" smtClean="0"/>
              <a:t>保证能正确产生和传递系统的下一状态。</a:t>
            </a:r>
            <a:endParaRPr lang="en-US" altLang="zh-CN" dirty="0" smtClean="0"/>
          </a:p>
          <a:p>
            <a:pPr lvl="2"/>
            <a:r>
              <a:rPr lang="zh-CN" altLang="en-US" dirty="0" smtClean="0"/>
              <a:t>其他延迟</a:t>
            </a:r>
            <a:endParaRPr lang="en-US" altLang="zh-CN" dirty="0" smtClean="0"/>
          </a:p>
          <a:p>
            <a:pPr lvl="3"/>
            <a:r>
              <a:rPr lang="zh-CN" altLang="en-US" dirty="0" smtClean="0"/>
              <a:t>连线延迟、串扰引入等。</a:t>
            </a:r>
            <a:endParaRPr lang="en-US" altLang="zh-CN" dirty="0" smtClean="0"/>
          </a:p>
          <a:p>
            <a:pPr lvl="1"/>
            <a:r>
              <a:rPr lang="zh-CN" altLang="en-US" dirty="0" smtClean="0"/>
              <a:t>在时序电路结构上下文上进行</a:t>
            </a:r>
            <a:endParaRPr lang="en-US" altLang="zh-CN" dirty="0" smtClean="0"/>
          </a:p>
          <a:p>
            <a:pPr lvl="2"/>
            <a:r>
              <a:rPr lang="zh-CN" altLang="en-US" dirty="0" smtClean="0"/>
              <a:t>分析以记忆单元的输出开始，到达</a:t>
            </a:r>
            <a:r>
              <a:rPr lang="zh-CN" altLang="en-US" dirty="0" smtClean="0"/>
              <a:t>记忆</a:t>
            </a:r>
            <a:r>
              <a:rPr lang="zh-CN" altLang="en-US" dirty="0" smtClean="0"/>
              <a:t>单元的输入的各种</a:t>
            </a:r>
            <a:r>
              <a:rPr lang="zh-CN" altLang="en-US" dirty="0" smtClean="0"/>
              <a:t>传输</a:t>
            </a:r>
            <a:r>
              <a:rPr lang="zh-CN" altLang="en-US" dirty="0" smtClean="0"/>
              <a:t>路径</a:t>
            </a:r>
            <a:endParaRPr lang="en-US" altLang="zh-CN" dirty="0" smtClean="0"/>
          </a:p>
        </p:txBody>
      </p:sp>
      <p:grpSp>
        <p:nvGrpSpPr>
          <p:cNvPr id="10" name="组合 9"/>
          <p:cNvGrpSpPr/>
          <p:nvPr/>
        </p:nvGrpSpPr>
        <p:grpSpPr>
          <a:xfrm>
            <a:off x="467544" y="4941168"/>
            <a:ext cx="8388424" cy="1916832"/>
            <a:chOff x="0" y="4187522"/>
            <a:chExt cx="9540552" cy="2553846"/>
          </a:xfrm>
        </p:grpSpPr>
        <p:pic>
          <p:nvPicPr>
            <p:cNvPr id="17713155" name="Picture 3"/>
            <p:cNvPicPr>
              <a:picLocks noChangeAspect="1" noChangeArrowheads="1"/>
            </p:cNvPicPr>
            <p:nvPr/>
          </p:nvPicPr>
          <p:blipFill>
            <a:blip r:embed="rId2" cstate="print"/>
            <a:srcRect/>
            <a:stretch>
              <a:fillRect/>
            </a:stretch>
          </p:blipFill>
          <p:spPr bwMode="auto">
            <a:xfrm>
              <a:off x="4139952" y="4187522"/>
              <a:ext cx="5400600" cy="2193806"/>
            </a:xfrm>
            <a:prstGeom prst="rect">
              <a:avLst/>
            </a:prstGeom>
            <a:noFill/>
            <a:ln w="9525">
              <a:noFill/>
              <a:miter lim="800000"/>
              <a:headEnd/>
              <a:tailEnd/>
            </a:ln>
          </p:spPr>
        </p:pic>
        <p:pic>
          <p:nvPicPr>
            <p:cNvPr id="17713156" name="Picture 4"/>
            <p:cNvPicPr>
              <a:picLocks noChangeAspect="1" noChangeArrowheads="1"/>
            </p:cNvPicPr>
            <p:nvPr/>
          </p:nvPicPr>
          <p:blipFill>
            <a:blip r:embed="rId3" cstate="print"/>
            <a:srcRect/>
            <a:stretch>
              <a:fillRect/>
            </a:stretch>
          </p:blipFill>
          <p:spPr bwMode="auto">
            <a:xfrm>
              <a:off x="0" y="4221088"/>
              <a:ext cx="4265953" cy="2520280"/>
            </a:xfrm>
            <a:prstGeom prst="rect">
              <a:avLst/>
            </a:prstGeom>
            <a:noFill/>
            <a:ln w="9525">
              <a:noFill/>
              <a:miter lim="800000"/>
              <a:headEnd/>
              <a:tailEnd/>
            </a:ln>
          </p:spPr>
        </p:pic>
      </p:grpSp>
      <p:sp>
        <p:nvSpPr>
          <p:cNvPr id="9" name="TextBox 8"/>
          <p:cNvSpPr txBox="1"/>
          <p:nvPr/>
        </p:nvSpPr>
        <p:spPr>
          <a:xfrm>
            <a:off x="2483768" y="332656"/>
            <a:ext cx="6912768" cy="369332"/>
          </a:xfrm>
          <a:prstGeom prst="rect">
            <a:avLst/>
          </a:prstGeom>
          <a:noFill/>
        </p:spPr>
        <p:txBody>
          <a:bodyPr wrap="square" rtlCol="0">
            <a:spAutoFit/>
          </a:bodyPr>
          <a:lstStyle/>
          <a:p>
            <a:r>
              <a:rPr lang="zh-CN" altLang="en-US" dirty="0" smtClean="0">
                <a:solidFill>
                  <a:srgbClr val="FF0000"/>
                </a:solidFill>
              </a:rPr>
              <a:t>系统保持一个由</a:t>
            </a:r>
            <a:r>
              <a:rPr lang="en-US" altLang="zh-CN" dirty="0" smtClean="0">
                <a:solidFill>
                  <a:srgbClr val="FF0000"/>
                </a:solidFill>
              </a:rPr>
              <a:t>(</a:t>
            </a:r>
            <a:r>
              <a:rPr lang="en-US" altLang="zh-CN" dirty="0" err="1" smtClean="0">
                <a:solidFill>
                  <a:srgbClr val="FF0000"/>
                </a:solidFill>
              </a:rPr>
              <a:t>T</a:t>
            </a:r>
            <a:r>
              <a:rPr lang="en-US" altLang="zh-CN" baseline="-25000" dirty="0" err="1" smtClean="0">
                <a:solidFill>
                  <a:srgbClr val="FF0000"/>
                </a:solidFill>
              </a:rPr>
              <a:t>Clk</a:t>
            </a:r>
            <a:r>
              <a:rPr lang="en-US" altLang="zh-CN" dirty="0" err="1" smtClean="0">
                <a:solidFill>
                  <a:srgbClr val="FF0000"/>
                </a:solidFill>
              </a:rPr>
              <a:t>,T</a:t>
            </a:r>
            <a:r>
              <a:rPr lang="zh-CN" altLang="en-US" baseline="-25000" dirty="0" smtClean="0">
                <a:solidFill>
                  <a:srgbClr val="FF0000"/>
                </a:solidFill>
              </a:rPr>
              <a:t>组合</a:t>
            </a:r>
            <a:r>
              <a:rPr lang="zh-CN" altLang="en-US" dirty="0" smtClean="0">
                <a:solidFill>
                  <a:srgbClr val="FF0000"/>
                </a:solidFill>
              </a:rPr>
              <a:t>，</a:t>
            </a:r>
            <a:r>
              <a:rPr lang="en-US" altLang="zh-CN" dirty="0" smtClean="0">
                <a:solidFill>
                  <a:srgbClr val="FF0000"/>
                </a:solidFill>
              </a:rPr>
              <a:t>T</a:t>
            </a:r>
            <a:r>
              <a:rPr lang="zh-CN" altLang="en-US" baseline="-25000" dirty="0" smtClean="0">
                <a:solidFill>
                  <a:srgbClr val="FF0000"/>
                </a:solidFill>
              </a:rPr>
              <a:t>存储，</a:t>
            </a:r>
            <a:r>
              <a:rPr lang="en-US" altLang="zh-CN" dirty="0" smtClean="0">
                <a:solidFill>
                  <a:srgbClr val="FF0000"/>
                </a:solidFill>
              </a:rPr>
              <a:t>T</a:t>
            </a:r>
            <a:r>
              <a:rPr lang="zh-CN" altLang="en-US" baseline="-25000" dirty="0" smtClean="0">
                <a:solidFill>
                  <a:srgbClr val="FF0000"/>
                </a:solidFill>
              </a:rPr>
              <a:t>其他</a:t>
            </a:r>
            <a:r>
              <a:rPr lang="zh-CN" altLang="en-US" dirty="0" smtClean="0">
                <a:solidFill>
                  <a:srgbClr val="FF0000"/>
                </a:solidFill>
              </a:rPr>
              <a:t>）等时序参数构成的</a:t>
            </a:r>
            <a:r>
              <a:rPr lang="zh-CN" altLang="en-US" dirty="0" smtClean="0">
                <a:solidFill>
                  <a:srgbClr val="FF0000"/>
                </a:solidFill>
              </a:rPr>
              <a:t>不变量</a:t>
            </a:r>
            <a:endParaRPr lang="en-US" altLang="zh-CN" dirty="0" smtClean="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78908</TotalTime>
  <Words>5247</Words>
  <Application>Microsoft Office PowerPoint</Application>
  <PresentationFormat>全屏显示(4:3)</PresentationFormat>
  <Paragraphs>567</Paragraphs>
  <Slides>69</Slides>
  <Notes>4</Notes>
  <HiddenSlides>0</HiddenSlides>
  <MMClips>0</MMClips>
  <ScaleCrop>false</ScaleCrop>
  <HeadingPairs>
    <vt:vector size="4" baseType="variant">
      <vt:variant>
        <vt:lpstr>主题</vt:lpstr>
      </vt:variant>
      <vt:variant>
        <vt:i4>1</vt:i4>
      </vt:variant>
      <vt:variant>
        <vt:lpstr>幻灯片标题</vt:lpstr>
      </vt:variant>
      <vt:variant>
        <vt:i4>69</vt:i4>
      </vt:variant>
    </vt:vector>
  </HeadingPairs>
  <TitlesOfParts>
    <vt:vector size="70" baseType="lpstr">
      <vt:lpstr>HITHVP_Class</vt:lpstr>
      <vt:lpstr>时钟和Reset相关的设计</vt:lpstr>
      <vt:lpstr>延迟、亚稳态现象和时序分析</vt:lpstr>
      <vt:lpstr>时序逻辑</vt:lpstr>
      <vt:lpstr>系统功能的正确性和电路物理现象</vt:lpstr>
      <vt:lpstr>系统功能的正确性和电路物理现象</vt:lpstr>
      <vt:lpstr>亚稳态</vt:lpstr>
      <vt:lpstr>亚稳态现象产生条件</vt:lpstr>
      <vt:lpstr>亚稳态的危害</vt:lpstr>
      <vt:lpstr>时序分析</vt:lpstr>
      <vt:lpstr>时序分析</vt:lpstr>
      <vt:lpstr>时序分析</vt:lpstr>
      <vt:lpstr>组合逻辑的时序参数</vt:lpstr>
      <vt:lpstr>组合逻辑的延迟与冒险</vt:lpstr>
      <vt:lpstr>时序原件的时序参数和亚稳态现象</vt:lpstr>
      <vt:lpstr>常用的时序符号</vt:lpstr>
      <vt:lpstr>幻灯片 16</vt:lpstr>
      <vt:lpstr>实际时钟偏离与理想时钟</vt:lpstr>
      <vt:lpstr>时钟的时序参数</vt:lpstr>
      <vt:lpstr>Clock的设计</vt:lpstr>
      <vt:lpstr>Clock的设计</vt:lpstr>
      <vt:lpstr>时钟策略的分类</vt:lpstr>
      <vt:lpstr>时钟策略</vt:lpstr>
      <vt:lpstr>同步电路和异步电路回顾</vt:lpstr>
      <vt:lpstr>异步电路</vt:lpstr>
      <vt:lpstr>自定时电路</vt:lpstr>
      <vt:lpstr>自定时电路的例子</vt:lpstr>
      <vt:lpstr>时钟策略的对比</vt:lpstr>
      <vt:lpstr>时钟策略的对比</vt:lpstr>
      <vt:lpstr>另一种时钟策略分类方法</vt:lpstr>
      <vt:lpstr>从设计角度看VLSI中时钟之间的关系</vt:lpstr>
      <vt:lpstr>同步电路中的信号</vt:lpstr>
      <vt:lpstr>同步电路的时钟策略</vt:lpstr>
      <vt:lpstr>同步电路的时钟策略</vt:lpstr>
      <vt:lpstr>边缘触发单相时钟</vt:lpstr>
      <vt:lpstr>边缘触发单相时钟</vt:lpstr>
      <vt:lpstr>边缘触发单相时钟</vt:lpstr>
      <vt:lpstr>双沿触发单相时钟</vt:lpstr>
      <vt:lpstr>对称（Symmetric）电平敏感双相时钟</vt:lpstr>
      <vt:lpstr>对称电平敏感双相时钟</vt:lpstr>
      <vt:lpstr>对称电平敏感双相时钟</vt:lpstr>
      <vt:lpstr>对称电平敏感双相时钟</vt:lpstr>
      <vt:lpstr>非对称（unsymmetric）电平敏感双相时钟</vt:lpstr>
      <vt:lpstr>对称单线电平敏感双相时钟</vt:lpstr>
      <vt:lpstr>电平敏感单相时钟</vt:lpstr>
      <vt:lpstr>电平敏感单相时钟</vt:lpstr>
      <vt:lpstr>不同时钟策略的对比</vt:lpstr>
      <vt:lpstr>时钟分布网络</vt:lpstr>
      <vt:lpstr>常见的时钟分布网络设计方法和拓扑</vt:lpstr>
      <vt:lpstr>时钟分布网络设计</vt:lpstr>
      <vt:lpstr>时钟分布网络设计方法和拓扑</vt:lpstr>
      <vt:lpstr>时钟分布网络设计方法和拓扑</vt:lpstr>
      <vt:lpstr>典型PLL的结构图</vt:lpstr>
      <vt:lpstr>时钟分布网络的功耗和时序分析</vt:lpstr>
      <vt:lpstr>Reset和时钟操纵</vt:lpstr>
      <vt:lpstr>门控时钟</vt:lpstr>
      <vt:lpstr>门控时钟</vt:lpstr>
      <vt:lpstr>门控时钟</vt:lpstr>
      <vt:lpstr>“元”时钟同步法</vt:lpstr>
      <vt:lpstr>门控时钟技术的对比</vt:lpstr>
      <vt:lpstr>时钟选择</vt:lpstr>
      <vt:lpstr>Reset 的设计</vt:lpstr>
      <vt:lpstr>Reset电路</vt:lpstr>
      <vt:lpstr>复杂的Reset序列</vt:lpstr>
      <vt:lpstr>同步Reset策略</vt:lpstr>
      <vt:lpstr>异步Reset策略</vt:lpstr>
      <vt:lpstr>异步Reset的问题</vt:lpstr>
      <vt:lpstr>异步Reset的问题</vt:lpstr>
      <vt:lpstr>幻灯片 68</vt:lpstr>
      <vt:lpstr>Reset电路</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byang</cp:lastModifiedBy>
  <cp:revision>2050</cp:revision>
  <dcterms:created xsi:type="dcterms:W3CDTF">2015-04-21T05:54:10Z</dcterms:created>
  <dcterms:modified xsi:type="dcterms:W3CDTF">2020-04-09T16:22:12Z</dcterms:modified>
</cp:coreProperties>
</file>